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F6B"/>
    <a:srgbClr val="00B6D2"/>
    <a:srgbClr val="EDEDED"/>
    <a:srgbClr val="302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showGuides="1">
      <p:cViewPr varScale="1">
        <p:scale>
          <a:sx n="67" d="100"/>
          <a:sy n="67" d="100"/>
        </p:scale>
        <p:origin x="2371" y="77"/>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2F6B2B1-4666-4C85-9566-C6973895E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10404"/>
          </a:xfrm>
          <a:prstGeom prst="rect">
            <a:avLst/>
          </a:prstGeom>
        </p:spPr>
      </p:pic>
    </p:spTree>
    <p:extLst>
      <p:ext uri="{BB962C8B-B14F-4D97-AF65-F5344CB8AC3E}">
        <p14:creationId xmlns:p14="http://schemas.microsoft.com/office/powerpoint/2010/main" val="361192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570024C-C6B8-4AEC-9560-876C1874F54F}"/>
              </a:ext>
            </a:extLst>
          </p:cNvPr>
          <p:cNvPicPr>
            <a:picLocks noChangeAspect="1"/>
          </p:cNvPicPr>
          <p:nvPr userDrawn="1"/>
        </p:nvPicPr>
        <p:blipFill>
          <a:blip r:embed="rId2"/>
          <a:stretch>
            <a:fillRect/>
          </a:stretch>
        </p:blipFill>
        <p:spPr>
          <a:xfrm>
            <a:off x="0" y="0"/>
            <a:ext cx="6858000" cy="9910404"/>
          </a:xfrm>
          <a:prstGeom prst="rect">
            <a:avLst/>
          </a:prstGeom>
        </p:spPr>
      </p:pic>
      <p:pic>
        <p:nvPicPr>
          <p:cNvPr id="9" name="Picture 2">
            <a:extLst>
              <a:ext uri="{FF2B5EF4-FFF2-40B4-BE49-F238E27FC236}">
                <a16:creationId xmlns:a16="http://schemas.microsoft.com/office/drawing/2014/main" id="{91889A11-E13B-4C5B-B2E3-3B54D24203F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681681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a:extLst>
              <a:ext uri="{FF2B5EF4-FFF2-40B4-BE49-F238E27FC236}">
                <a16:creationId xmlns:a16="http://schemas.microsoft.com/office/drawing/2014/main" id="{FE28AECB-1DED-408C-9BFA-8D7E5801822E}"/>
              </a:ext>
            </a:extLst>
          </p:cNvPr>
          <p:cNvSpPr txBox="1"/>
          <p:nvPr userDrawn="1"/>
        </p:nvSpPr>
        <p:spPr>
          <a:xfrm>
            <a:off x="4318000" y="742598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Tree>
    <p:extLst>
      <p:ext uri="{BB962C8B-B14F-4D97-AF65-F5344CB8AC3E}">
        <p14:creationId xmlns:p14="http://schemas.microsoft.com/office/powerpoint/2010/main" val="29889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18D5F3D-7757-48DB-B1DF-461CFC004431}"/>
              </a:ext>
            </a:extLst>
          </p:cNvPr>
          <p:cNvPicPr>
            <a:picLocks noChangeAspect="1"/>
          </p:cNvPicPr>
          <p:nvPr userDrawn="1"/>
        </p:nvPicPr>
        <p:blipFill>
          <a:blip r:embed="rId2"/>
          <a:stretch>
            <a:fillRect/>
          </a:stretch>
        </p:blipFill>
        <p:spPr>
          <a:xfrm>
            <a:off x="0" y="0"/>
            <a:ext cx="6858000" cy="9910404"/>
          </a:xfrm>
          <a:prstGeom prst="rect">
            <a:avLst/>
          </a:prstGeom>
        </p:spPr>
      </p:pic>
      <p:pic>
        <p:nvPicPr>
          <p:cNvPr id="7" name="Picture 2">
            <a:extLst>
              <a:ext uri="{FF2B5EF4-FFF2-40B4-BE49-F238E27FC236}">
                <a16:creationId xmlns:a16="http://schemas.microsoft.com/office/drawing/2014/main" id="{B1ADD178-BDE6-4B23-8ACE-B76812978D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681681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a:extLst>
              <a:ext uri="{FF2B5EF4-FFF2-40B4-BE49-F238E27FC236}">
                <a16:creationId xmlns:a16="http://schemas.microsoft.com/office/drawing/2014/main" id="{1D617F14-4C13-4EBA-B996-303ABB4D978A}"/>
              </a:ext>
            </a:extLst>
          </p:cNvPr>
          <p:cNvSpPr txBox="1"/>
          <p:nvPr userDrawn="1"/>
        </p:nvSpPr>
        <p:spPr>
          <a:xfrm>
            <a:off x="4318000" y="742598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
        <p:nvSpPr>
          <p:cNvPr id="9" name="正方形/長方形 8">
            <a:extLst>
              <a:ext uri="{FF2B5EF4-FFF2-40B4-BE49-F238E27FC236}">
                <a16:creationId xmlns:a16="http://schemas.microsoft.com/office/drawing/2014/main" id="{EC6FAECF-26FE-467A-916A-E0A5EA31C6E7}"/>
              </a:ext>
            </a:extLst>
          </p:cNvPr>
          <p:cNvSpPr/>
          <p:nvPr userDrawn="1"/>
        </p:nvSpPr>
        <p:spPr>
          <a:xfrm>
            <a:off x="0" y="7966710"/>
            <a:ext cx="6858000" cy="1939290"/>
          </a:xfrm>
          <a:prstGeom prst="rect">
            <a:avLst/>
          </a:prstGeom>
          <a:gradFill flip="none" rotWithShape="1">
            <a:gsLst>
              <a:gs pos="0">
                <a:srgbClr val="00B6D2"/>
              </a:gs>
              <a:gs pos="100000">
                <a:srgbClr val="A8BF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9088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565E838-17F7-408D-B269-A3C3E1E5A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10404"/>
          </a:xfrm>
          <a:prstGeom prst="rect">
            <a:avLst/>
          </a:prstGeom>
        </p:spPr>
      </p:pic>
      <p:pic>
        <p:nvPicPr>
          <p:cNvPr id="8" name="Picture 2">
            <a:extLst>
              <a:ext uri="{FF2B5EF4-FFF2-40B4-BE49-F238E27FC236}">
                <a16:creationId xmlns:a16="http://schemas.microsoft.com/office/drawing/2014/main" id="{A758B3FB-F2EF-4DD9-A2F9-0A24443CFAD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819984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a:extLst>
              <a:ext uri="{FF2B5EF4-FFF2-40B4-BE49-F238E27FC236}">
                <a16:creationId xmlns:a16="http://schemas.microsoft.com/office/drawing/2014/main" id="{7BBA4AC9-06FE-4A4F-A620-A6C7F9A10CB4}"/>
              </a:ext>
            </a:extLst>
          </p:cNvPr>
          <p:cNvSpPr txBox="1"/>
          <p:nvPr userDrawn="1"/>
        </p:nvSpPr>
        <p:spPr>
          <a:xfrm>
            <a:off x="4318000" y="880901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
        <p:nvSpPr>
          <p:cNvPr id="10" name="正方形/長方形 9">
            <a:extLst>
              <a:ext uri="{FF2B5EF4-FFF2-40B4-BE49-F238E27FC236}">
                <a16:creationId xmlns:a16="http://schemas.microsoft.com/office/drawing/2014/main" id="{290E1649-E6AB-48AF-941C-74B0657C7F2F}"/>
              </a:ext>
            </a:extLst>
          </p:cNvPr>
          <p:cNvSpPr/>
          <p:nvPr userDrawn="1"/>
        </p:nvSpPr>
        <p:spPr>
          <a:xfrm>
            <a:off x="0" y="9109710"/>
            <a:ext cx="6858000" cy="796290"/>
          </a:xfrm>
          <a:prstGeom prst="rect">
            <a:avLst/>
          </a:prstGeom>
          <a:gradFill flip="none" rotWithShape="1">
            <a:gsLst>
              <a:gs pos="0">
                <a:srgbClr val="00B6D2"/>
              </a:gs>
              <a:gs pos="100000">
                <a:srgbClr val="A8BF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3199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0C2EE6-E368-4408-8866-8D6F630D823A}" type="datetimeFigureOut">
              <a:rPr kumimoji="1" lang="ja-JP" altLang="en-US" smtClean="0"/>
              <a:t>2024/10/1</a:t>
            </a:fld>
            <a:endParaRPr kumimoji="1" lang="ja-JP"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CEE2485-2D2A-4A0C-9712-ABAF46E2282A}" type="slidenum">
              <a:rPr kumimoji="1" lang="ja-JP" altLang="en-US" smtClean="0"/>
              <a:t>‹#›</a:t>
            </a:fld>
            <a:endParaRPr kumimoji="1" lang="ja-JP" altLang="en-US" dirty="0"/>
          </a:p>
        </p:txBody>
      </p:sp>
    </p:spTree>
    <p:extLst>
      <p:ext uri="{BB962C8B-B14F-4D97-AF65-F5344CB8AC3E}">
        <p14:creationId xmlns:p14="http://schemas.microsoft.com/office/powerpoint/2010/main" val="167194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a:extLst>
              <a:ext uri="{FF2B5EF4-FFF2-40B4-BE49-F238E27FC236}">
                <a16:creationId xmlns:a16="http://schemas.microsoft.com/office/drawing/2014/main" id="{52E85FD9-F1E2-46E6-A8C4-F845A6F9D345}"/>
              </a:ext>
            </a:extLst>
          </p:cNvPr>
          <p:cNvSpPr txBox="1"/>
          <p:nvPr/>
        </p:nvSpPr>
        <p:spPr>
          <a:xfrm rot="10839">
            <a:off x="-815" y="2032199"/>
            <a:ext cx="6858308" cy="608234"/>
          </a:xfrm>
          <a:prstGeom prst="rect">
            <a:avLst/>
          </a:prstGeom>
          <a:solidFill>
            <a:schemeClr val="bg1"/>
          </a:solidFill>
        </p:spPr>
        <p:txBody>
          <a:bodyPr wrap="square" lIns="0" tIns="0" rIns="0" bIns="0" rtlCol="0" anchor="ctr">
            <a:noAutofit/>
          </a:bodyPr>
          <a:lstStyle/>
          <a:p>
            <a:pPr algn="ctr">
              <a:spcBef>
                <a:spcPts val="600"/>
              </a:spcBef>
            </a:pPr>
            <a:r>
              <a:rPr lang="en-US" altLang="ja-JP" sz="1600" b="1" dirty="0">
                <a:solidFill>
                  <a:srgbClr val="00B6D2"/>
                </a:solidFill>
                <a:latin typeface="BIZ UDPゴシック" panose="020B0400000000000000" pitchFamily="50" charset="-128"/>
                <a:ea typeface="BIZ UDPゴシック" panose="020B0400000000000000" pitchFamily="50" charset="-128"/>
              </a:rPr>
              <a:t>【M&amp;A】10</a:t>
            </a:r>
            <a:r>
              <a:rPr lang="ja-JP" altLang="en-US" sz="1600" b="1" dirty="0">
                <a:solidFill>
                  <a:srgbClr val="00B6D2"/>
                </a:solidFill>
                <a:latin typeface="BIZ UDPゴシック" panose="020B0400000000000000" pitchFamily="50" charset="-128"/>
                <a:ea typeface="BIZ UDPゴシック" panose="020B0400000000000000" pitchFamily="50" charset="-128"/>
              </a:rPr>
              <a:t>月から「悪質な買い手」のリスト化・情報共有へ</a:t>
            </a:r>
          </a:p>
        </p:txBody>
      </p:sp>
      <p:sp>
        <p:nvSpPr>
          <p:cNvPr id="3" name="テキスト ボックス 2">
            <a:extLst>
              <a:ext uri="{FF2B5EF4-FFF2-40B4-BE49-F238E27FC236}">
                <a16:creationId xmlns:a16="http://schemas.microsoft.com/office/drawing/2014/main" id="{9F289F9A-8852-41E9-B5C1-BBE12679E495}"/>
              </a:ext>
            </a:extLst>
          </p:cNvPr>
          <p:cNvSpPr txBox="1"/>
          <p:nvPr/>
        </p:nvSpPr>
        <p:spPr>
          <a:xfrm>
            <a:off x="5323606" y="1752918"/>
            <a:ext cx="1051891" cy="253916"/>
          </a:xfrm>
          <a:prstGeom prst="rect">
            <a:avLst/>
          </a:prstGeom>
          <a:noFill/>
        </p:spPr>
        <p:txBody>
          <a:bodyPr wrap="none" rtlCol="0">
            <a:spAutoFit/>
          </a:bodyPr>
          <a:lstStyle/>
          <a:p>
            <a:r>
              <a:rPr kumimoji="1" lang="en-US" altLang="ja-JP" sz="1050" b="1" dirty="0">
                <a:solidFill>
                  <a:srgbClr val="302723"/>
                </a:solidFill>
                <a:latin typeface="BIZ UDPゴシック" panose="020B0400000000000000" pitchFamily="50" charset="-128"/>
                <a:ea typeface="BIZ UDPゴシック" panose="020B0400000000000000" pitchFamily="50" charset="-128"/>
              </a:rPr>
              <a:t>2024</a:t>
            </a:r>
            <a:r>
              <a:rPr kumimoji="1" lang="ja-JP" altLang="en-US" sz="1050" b="1" dirty="0">
                <a:solidFill>
                  <a:srgbClr val="302723"/>
                </a:solidFill>
                <a:latin typeface="BIZ UDPゴシック" panose="020B0400000000000000" pitchFamily="50" charset="-128"/>
                <a:ea typeface="BIZ UDPゴシック" panose="020B0400000000000000" pitchFamily="50" charset="-128"/>
              </a:rPr>
              <a:t>年</a:t>
            </a:r>
            <a:r>
              <a:rPr kumimoji="1" lang="en-US" altLang="ja-JP" sz="1050" b="1" dirty="0">
                <a:solidFill>
                  <a:srgbClr val="302723"/>
                </a:solidFill>
                <a:latin typeface="BIZ UDPゴシック" panose="020B0400000000000000" pitchFamily="50" charset="-128"/>
                <a:ea typeface="BIZ UDPゴシック" panose="020B0400000000000000" pitchFamily="50" charset="-128"/>
              </a:rPr>
              <a:t>10</a:t>
            </a:r>
            <a:r>
              <a:rPr kumimoji="1" lang="ja-JP" altLang="en-US" sz="1050" b="1" dirty="0">
                <a:solidFill>
                  <a:srgbClr val="302723"/>
                </a:solidFill>
                <a:latin typeface="BIZ UDPゴシック" panose="020B0400000000000000" pitchFamily="50" charset="-128"/>
                <a:ea typeface="BIZ UDPゴシック" panose="020B0400000000000000" pitchFamily="50" charset="-128"/>
              </a:rPr>
              <a:t>月</a:t>
            </a:r>
          </a:p>
        </p:txBody>
      </p:sp>
      <p:sp>
        <p:nvSpPr>
          <p:cNvPr id="14" name="TextBox 16">
            <a:extLst>
              <a:ext uri="{FF2B5EF4-FFF2-40B4-BE49-F238E27FC236}">
                <a16:creationId xmlns:a16="http://schemas.microsoft.com/office/drawing/2014/main" id="{14EE838B-0394-4FFD-A3F0-80782FECE304}"/>
              </a:ext>
            </a:extLst>
          </p:cNvPr>
          <p:cNvSpPr txBox="1"/>
          <p:nvPr/>
        </p:nvSpPr>
        <p:spPr>
          <a:xfrm>
            <a:off x="369000" y="2674996"/>
            <a:ext cx="6120000" cy="1170641"/>
          </a:xfrm>
          <a:prstGeom prst="rect">
            <a:avLst/>
          </a:prstGeom>
        </p:spPr>
        <p:txBody>
          <a:bodyPr wrap="square" lIns="0" tIns="0" rIns="0" bIns="0" rtlCol="0" anchor="t">
            <a:spAutoFit/>
          </a:bodyPr>
          <a:lstStyle/>
          <a:p>
            <a:pPr algn="just">
              <a:lnSpc>
                <a:spcPct val="150000"/>
              </a:lnSpc>
            </a:pPr>
            <a:r>
              <a:rPr lang="ja-JP" altLang="en-US" sz="1050" dirty="0">
                <a:solidFill>
                  <a:srgbClr val="302723"/>
                </a:solidFill>
                <a:latin typeface="BIZ UDPゴシック" panose="020B0400000000000000" pitchFamily="50" charset="-128"/>
                <a:ea typeface="BIZ UDPゴシック" panose="020B0400000000000000" pitchFamily="50" charset="-128"/>
              </a:rPr>
              <a:t>経営者の高齢化に伴い、後継者不足に悩む企業が増えるなかで、</a:t>
            </a: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市場が活性化しています。</a:t>
            </a:r>
          </a:p>
          <a:p>
            <a:pPr algn="just">
              <a:lnSpc>
                <a:spcPct val="150000"/>
              </a:lnSpc>
            </a:pPr>
            <a:r>
              <a:rPr lang="ja-JP" altLang="en-US" sz="1050" dirty="0">
                <a:solidFill>
                  <a:srgbClr val="302723"/>
                </a:solidFill>
                <a:latin typeface="BIZ UDPゴシック" panose="020B0400000000000000" pitchFamily="50" charset="-128"/>
                <a:ea typeface="BIZ UDPゴシック" panose="020B0400000000000000" pitchFamily="50" charset="-128"/>
              </a:rPr>
              <a:t>しかし、</a:t>
            </a: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件数が増加する一方でトラブルも急増しており、特に「悪質な買い手」による詐欺まがいの手口が問題視されています。</a:t>
            </a:r>
          </a:p>
          <a:p>
            <a:pPr algn="just">
              <a:lnSpc>
                <a:spcPct val="150000"/>
              </a:lnSpc>
            </a:pPr>
            <a:r>
              <a:rPr lang="ja-JP" altLang="en-US" sz="1050" dirty="0">
                <a:solidFill>
                  <a:srgbClr val="302723"/>
                </a:solidFill>
                <a:latin typeface="BIZ UDPゴシック" panose="020B0400000000000000" pitchFamily="50" charset="-128"/>
                <a:ea typeface="BIZ UDPゴシック" panose="020B0400000000000000" pitchFamily="50" charset="-128"/>
              </a:rPr>
              <a:t>そのような現状を踏まえ、</a:t>
            </a: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仲介協会は「悪質な買い手」をリスト化し、</a:t>
            </a:r>
            <a:r>
              <a:rPr lang="en-US" altLang="ja-JP" sz="1050" dirty="0">
                <a:solidFill>
                  <a:srgbClr val="302723"/>
                </a:solidFill>
                <a:latin typeface="BIZ UDPゴシック" panose="020B0400000000000000" pitchFamily="50" charset="-128"/>
                <a:ea typeface="BIZ UDPゴシック" panose="020B0400000000000000" pitchFamily="50" charset="-128"/>
              </a:rPr>
              <a:t>10</a:t>
            </a:r>
            <a:r>
              <a:rPr lang="ja-JP" altLang="en-US" sz="1050" dirty="0">
                <a:solidFill>
                  <a:srgbClr val="302723"/>
                </a:solidFill>
                <a:latin typeface="BIZ UDPゴシック" panose="020B0400000000000000" pitchFamily="50" charset="-128"/>
                <a:ea typeface="BIZ UDPゴシック" panose="020B0400000000000000" pitchFamily="50" charset="-128"/>
              </a:rPr>
              <a:t>月より会員間で情報共有することを明らかにしました。</a:t>
            </a:r>
          </a:p>
        </p:txBody>
      </p:sp>
      <p:sp>
        <p:nvSpPr>
          <p:cNvPr id="15" name="TextBox 16">
            <a:extLst>
              <a:ext uri="{FF2B5EF4-FFF2-40B4-BE49-F238E27FC236}">
                <a16:creationId xmlns:a16="http://schemas.microsoft.com/office/drawing/2014/main" id="{E5701DAB-0FB0-4F90-8942-5E8AC279BE6A}"/>
              </a:ext>
            </a:extLst>
          </p:cNvPr>
          <p:cNvSpPr txBox="1"/>
          <p:nvPr/>
        </p:nvSpPr>
        <p:spPr>
          <a:xfrm>
            <a:off x="368339" y="3891806"/>
            <a:ext cx="6120000" cy="306559"/>
          </a:xfrm>
          <a:prstGeom prst="rect">
            <a:avLst/>
          </a:prstGeom>
        </p:spPr>
        <p:txBody>
          <a:bodyPr wrap="square" lIns="0" tIns="0" rIns="0" bIns="0" rtlCol="0" anchor="t">
            <a:spAutoFit/>
          </a:bodyPr>
          <a:lstStyle/>
          <a:p>
            <a:pPr>
              <a:lnSpc>
                <a:spcPct val="150000"/>
              </a:lnSpc>
              <a:spcBef>
                <a:spcPts val="600"/>
              </a:spcBef>
            </a:pPr>
            <a:r>
              <a:rPr lang="ja-JP" altLang="en-US" sz="1600" b="1" dirty="0">
                <a:solidFill>
                  <a:srgbClr val="00B6D2"/>
                </a:solidFill>
                <a:latin typeface="BIZ UDPゴシック" panose="020B0400000000000000" pitchFamily="50" charset="-128"/>
                <a:ea typeface="BIZ UDPゴシック" panose="020B0400000000000000" pitchFamily="50" charset="-128"/>
              </a:rPr>
              <a:t>「悪質な買い手」とは？</a:t>
            </a:r>
          </a:p>
        </p:txBody>
      </p:sp>
      <p:sp>
        <p:nvSpPr>
          <p:cNvPr id="16" name="TextBox 16">
            <a:extLst>
              <a:ext uri="{FF2B5EF4-FFF2-40B4-BE49-F238E27FC236}">
                <a16:creationId xmlns:a16="http://schemas.microsoft.com/office/drawing/2014/main" id="{B6BBA159-28A1-41A0-8D7E-EB1DDF58B00A}"/>
              </a:ext>
            </a:extLst>
          </p:cNvPr>
          <p:cNvSpPr txBox="1"/>
          <p:nvPr/>
        </p:nvSpPr>
        <p:spPr>
          <a:xfrm>
            <a:off x="368339" y="6177712"/>
            <a:ext cx="6120000" cy="306559"/>
          </a:xfrm>
          <a:prstGeom prst="rect">
            <a:avLst/>
          </a:prstGeom>
        </p:spPr>
        <p:txBody>
          <a:bodyPr wrap="square" lIns="0" tIns="0" rIns="0" bIns="0" rtlCol="0" anchor="t">
            <a:spAutoFit/>
          </a:bodyPr>
          <a:lstStyle/>
          <a:p>
            <a:pPr>
              <a:lnSpc>
                <a:spcPct val="150000"/>
              </a:lnSpc>
              <a:spcBef>
                <a:spcPts val="600"/>
              </a:spcBef>
            </a:pPr>
            <a:r>
              <a:rPr lang="ja-JP" altLang="en-US" sz="1600" b="1" dirty="0">
                <a:solidFill>
                  <a:srgbClr val="00B6D2"/>
                </a:solidFill>
                <a:latin typeface="BIZ UDPゴシック" panose="020B0400000000000000" pitchFamily="50" charset="-128"/>
                <a:ea typeface="BIZ UDPゴシック" panose="020B0400000000000000" pitchFamily="50" charset="-128"/>
              </a:rPr>
              <a:t>リスト公開の効果は限定的？</a:t>
            </a:r>
          </a:p>
        </p:txBody>
      </p:sp>
      <p:sp>
        <p:nvSpPr>
          <p:cNvPr id="17" name="TextBox 16">
            <a:extLst>
              <a:ext uri="{FF2B5EF4-FFF2-40B4-BE49-F238E27FC236}">
                <a16:creationId xmlns:a16="http://schemas.microsoft.com/office/drawing/2014/main" id="{B8564E78-E2BE-45D4-BADF-C67A417C72A9}"/>
              </a:ext>
            </a:extLst>
          </p:cNvPr>
          <p:cNvSpPr txBox="1"/>
          <p:nvPr/>
        </p:nvSpPr>
        <p:spPr>
          <a:xfrm>
            <a:off x="368339" y="4246441"/>
            <a:ext cx="6120000" cy="1886222"/>
          </a:xfrm>
          <a:prstGeom prst="rect">
            <a:avLst/>
          </a:prstGeom>
        </p:spPr>
        <p:txBody>
          <a:bodyPr wrap="square" lIns="0" tIns="0" rIns="0" bIns="0" rtlCol="0" anchor="t">
            <a:spAutoFit/>
          </a:bodyPr>
          <a:lstStyle/>
          <a:p>
            <a:pPr lvl="0" algn="just">
              <a:lnSpc>
                <a:spcPct val="150000"/>
              </a:lnSpc>
              <a:spcBef>
                <a:spcPts val="600"/>
              </a:spcBef>
            </a:pP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にまつわるトラブルでは、「経営者保証」に関する内容が多いです。</a:t>
            </a:r>
          </a:p>
          <a:p>
            <a:pPr lvl="0" algn="just">
              <a:lnSpc>
                <a:spcPct val="150000"/>
              </a:lnSpc>
              <a:spcBef>
                <a:spcPts val="600"/>
              </a:spcBef>
            </a:pPr>
            <a:r>
              <a:rPr lang="ja-JP" altLang="en-US" sz="1050" dirty="0">
                <a:solidFill>
                  <a:srgbClr val="302723"/>
                </a:solidFill>
                <a:latin typeface="BIZ UDPゴシック" panose="020B0400000000000000" pitchFamily="50" charset="-128"/>
                <a:ea typeface="BIZ UDPゴシック" panose="020B0400000000000000" pitchFamily="50" charset="-128"/>
              </a:rPr>
              <a:t>通常の</a:t>
            </a: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では、会社の株式を売却するとともに、借入金に関する連帯保証については「買い手」である新たな経営者へ引き継がれます。</a:t>
            </a:r>
          </a:p>
          <a:p>
            <a:pPr lvl="0" algn="just">
              <a:lnSpc>
                <a:spcPct val="150000"/>
              </a:lnSpc>
              <a:spcBef>
                <a:spcPts val="600"/>
              </a:spcBef>
            </a:pPr>
            <a:r>
              <a:rPr lang="ja-JP" altLang="en-US" sz="1050" dirty="0">
                <a:solidFill>
                  <a:srgbClr val="302723"/>
                </a:solidFill>
                <a:latin typeface="BIZ UDPゴシック" panose="020B0400000000000000" pitchFamily="50" charset="-128"/>
                <a:ea typeface="BIZ UDPゴシック" panose="020B0400000000000000" pitchFamily="50" charset="-128"/>
              </a:rPr>
              <a:t>しかし、「買い手」のなかには、連帯保証の解除を先延ばしにして、その間に会社の現金などを抜き取り、そのまま失踪するような悪質な業者も少なからず存在します。</a:t>
            </a:r>
          </a:p>
          <a:p>
            <a:pPr lvl="0" algn="just">
              <a:lnSpc>
                <a:spcPct val="150000"/>
              </a:lnSpc>
              <a:spcBef>
                <a:spcPts val="600"/>
              </a:spcBef>
            </a:pPr>
            <a:r>
              <a:rPr lang="ja-JP" altLang="en-US" sz="1050" dirty="0">
                <a:solidFill>
                  <a:srgbClr val="302723"/>
                </a:solidFill>
                <a:latin typeface="BIZ UDPゴシック" panose="020B0400000000000000" pitchFamily="50" charset="-128"/>
                <a:ea typeface="BIZ UDPゴシック" panose="020B0400000000000000" pitchFamily="50" charset="-128"/>
              </a:rPr>
              <a:t>また、これらのトラブルの背景には、成功報酬を獲得するために取引を強行する</a:t>
            </a: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仲介会社が存在する事例も多いです。</a:t>
            </a:r>
          </a:p>
        </p:txBody>
      </p:sp>
      <p:sp>
        <p:nvSpPr>
          <p:cNvPr id="18" name="TextBox 16">
            <a:extLst>
              <a:ext uri="{FF2B5EF4-FFF2-40B4-BE49-F238E27FC236}">
                <a16:creationId xmlns:a16="http://schemas.microsoft.com/office/drawing/2014/main" id="{29948859-F708-4F7D-804A-8CABA5C9841B}"/>
              </a:ext>
            </a:extLst>
          </p:cNvPr>
          <p:cNvSpPr txBox="1"/>
          <p:nvPr/>
        </p:nvSpPr>
        <p:spPr>
          <a:xfrm>
            <a:off x="369000" y="8203400"/>
            <a:ext cx="6120000" cy="520463"/>
          </a:xfrm>
          <a:prstGeom prst="rect">
            <a:avLst/>
          </a:prstGeom>
        </p:spPr>
        <p:txBody>
          <a:bodyPr wrap="square" lIns="0" tIns="0" rIns="0" bIns="0" rtlCol="0" anchor="t">
            <a:spAutoFit/>
          </a:bodyPr>
          <a:lstStyle/>
          <a:p>
            <a:pPr algn="just">
              <a:lnSpc>
                <a:spcPct val="150000"/>
              </a:lnSpc>
              <a:spcBef>
                <a:spcPts val="600"/>
              </a:spcBef>
            </a:pP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市場の健全化に取り組むために、</a:t>
            </a:r>
            <a:r>
              <a:rPr lang="en-US" altLang="ja-JP" sz="1050" dirty="0">
                <a:solidFill>
                  <a:srgbClr val="302723"/>
                </a:solidFill>
                <a:latin typeface="BIZ UDPゴシック" panose="020B0400000000000000" pitchFamily="50" charset="-128"/>
                <a:ea typeface="BIZ UDPゴシック" panose="020B0400000000000000" pitchFamily="50" charset="-128"/>
              </a:rPr>
              <a:t>10</a:t>
            </a:r>
            <a:r>
              <a:rPr lang="ja-JP" altLang="en-US" sz="1050" dirty="0">
                <a:solidFill>
                  <a:srgbClr val="302723"/>
                </a:solidFill>
                <a:latin typeface="BIZ UDPゴシック" panose="020B0400000000000000" pitchFamily="50" charset="-128"/>
                <a:ea typeface="BIZ UDPゴシック" panose="020B0400000000000000" pitchFamily="50" charset="-128"/>
              </a:rPr>
              <a:t>月からは「悪質な買い手」がリスト化され、情報共有されます。</a:t>
            </a:r>
          </a:p>
          <a:p>
            <a:pPr algn="just">
              <a:lnSpc>
                <a:spcPct val="150000"/>
              </a:lnSpc>
              <a:spcBef>
                <a:spcPts val="600"/>
              </a:spcBef>
            </a:pPr>
            <a:r>
              <a:rPr lang="ja-JP" altLang="en-US" sz="1050" dirty="0">
                <a:solidFill>
                  <a:srgbClr val="302723"/>
                </a:solidFill>
                <a:latin typeface="BIZ UDPゴシック" panose="020B0400000000000000" pitchFamily="50" charset="-128"/>
                <a:ea typeface="BIZ UDPゴシック" panose="020B0400000000000000" pitchFamily="50" charset="-128"/>
              </a:rPr>
              <a:t>まだまだ制度自体の抜け穴も想定されるため、今後も効果的な予防策を検討し続ける必要があるでしょう。</a:t>
            </a:r>
          </a:p>
        </p:txBody>
      </p:sp>
      <p:cxnSp>
        <p:nvCxnSpPr>
          <p:cNvPr id="21" name="直線コネクタ 20">
            <a:extLst>
              <a:ext uri="{FF2B5EF4-FFF2-40B4-BE49-F238E27FC236}">
                <a16:creationId xmlns:a16="http://schemas.microsoft.com/office/drawing/2014/main" id="{4B06AFD6-097C-47FB-B2BB-AAB09B82A0AE}"/>
              </a:ext>
            </a:extLst>
          </p:cNvPr>
          <p:cNvCxnSpPr>
            <a:cxnSpLocks/>
          </p:cNvCxnSpPr>
          <p:nvPr/>
        </p:nvCxnSpPr>
        <p:spPr>
          <a:xfrm>
            <a:off x="369000" y="8157230"/>
            <a:ext cx="6120000" cy="0"/>
          </a:xfrm>
          <a:prstGeom prst="line">
            <a:avLst/>
          </a:prstGeom>
          <a:ln>
            <a:solidFill>
              <a:srgbClr val="302723"/>
            </a:solidFill>
          </a:ln>
        </p:spPr>
        <p:style>
          <a:lnRef idx="1">
            <a:schemeClr val="accent1"/>
          </a:lnRef>
          <a:fillRef idx="0">
            <a:schemeClr val="accent1"/>
          </a:fillRef>
          <a:effectRef idx="0">
            <a:schemeClr val="accent1"/>
          </a:effectRef>
          <a:fontRef idx="minor">
            <a:schemeClr val="tx1"/>
          </a:fontRef>
        </p:style>
      </p:cxnSp>
      <p:sp>
        <p:nvSpPr>
          <p:cNvPr id="22" name="TextBox 16">
            <a:extLst>
              <a:ext uri="{FF2B5EF4-FFF2-40B4-BE49-F238E27FC236}">
                <a16:creationId xmlns:a16="http://schemas.microsoft.com/office/drawing/2014/main" id="{8B3F51CB-079D-4F9C-8DDA-DE9E8B0B3223}"/>
              </a:ext>
            </a:extLst>
          </p:cNvPr>
          <p:cNvSpPr txBox="1"/>
          <p:nvPr/>
        </p:nvSpPr>
        <p:spPr>
          <a:xfrm>
            <a:off x="369000" y="6529320"/>
            <a:ext cx="6120000" cy="1566904"/>
          </a:xfrm>
          <a:prstGeom prst="rect">
            <a:avLst/>
          </a:prstGeom>
        </p:spPr>
        <p:txBody>
          <a:bodyPr wrap="square" lIns="0" tIns="0" rIns="0" bIns="0" rtlCol="0" anchor="t">
            <a:spAutoFit/>
          </a:bodyPr>
          <a:lstStyle/>
          <a:p>
            <a:pPr lvl="0" algn="just">
              <a:lnSpc>
                <a:spcPct val="150000"/>
              </a:lnSpc>
              <a:spcBef>
                <a:spcPts val="600"/>
              </a:spcBef>
            </a:pPr>
            <a:r>
              <a:rPr lang="en-US" altLang="ja-JP" sz="1050" dirty="0">
                <a:solidFill>
                  <a:srgbClr val="302723"/>
                </a:solidFill>
                <a:latin typeface="BIZ UDPゴシック" panose="020B0400000000000000" pitchFamily="50" charset="-128"/>
                <a:ea typeface="BIZ UDPゴシック" panose="020B0400000000000000" pitchFamily="50" charset="-128"/>
              </a:rPr>
              <a:t>10</a:t>
            </a:r>
            <a:r>
              <a:rPr lang="ja-JP" altLang="en-US" sz="1050" dirty="0">
                <a:solidFill>
                  <a:srgbClr val="302723"/>
                </a:solidFill>
                <a:latin typeface="BIZ UDPゴシック" panose="020B0400000000000000" pitchFamily="50" charset="-128"/>
                <a:ea typeface="BIZ UDPゴシック" panose="020B0400000000000000" pitchFamily="50" charset="-128"/>
              </a:rPr>
              <a:t>月からは「悪質な買い手」は特定事業者リストへ登録されて共有されますが、その効果は限定的であると予想する声も多いです。</a:t>
            </a:r>
          </a:p>
          <a:p>
            <a:pPr lvl="0" algn="just">
              <a:lnSpc>
                <a:spcPct val="150000"/>
              </a:lnSpc>
              <a:spcBef>
                <a:spcPts val="600"/>
              </a:spcBef>
            </a:pPr>
            <a:r>
              <a:rPr lang="ja-JP" altLang="en-US" sz="1050" dirty="0">
                <a:solidFill>
                  <a:srgbClr val="302723"/>
                </a:solidFill>
                <a:latin typeface="BIZ UDPゴシック" panose="020B0400000000000000" pitchFamily="50" charset="-128"/>
                <a:ea typeface="BIZ UDPゴシック" panose="020B0400000000000000" pitchFamily="50" charset="-128"/>
              </a:rPr>
              <a:t>リストを回避するために関連会社を買い手に据えたり、</a:t>
            </a: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のために別会社を設立したりするなど、制度の抜け穴を突くような事例は今後も発生しうると考えられます。</a:t>
            </a:r>
          </a:p>
          <a:p>
            <a:pPr lvl="0" algn="just">
              <a:lnSpc>
                <a:spcPct val="150000"/>
              </a:lnSpc>
              <a:spcBef>
                <a:spcPts val="600"/>
              </a:spcBef>
            </a:pPr>
            <a:r>
              <a:rPr lang="ja-JP" altLang="en-US" sz="1050" dirty="0">
                <a:solidFill>
                  <a:srgbClr val="302723"/>
                </a:solidFill>
                <a:latin typeface="BIZ UDPゴシック" panose="020B0400000000000000" pitchFamily="50" charset="-128"/>
                <a:ea typeface="BIZ UDPゴシック" panose="020B0400000000000000" pitchFamily="50" charset="-128"/>
              </a:rPr>
              <a:t>ただし、</a:t>
            </a: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の業界団体として対策に取り組む姿勢を示すことは、</a:t>
            </a:r>
            <a:r>
              <a:rPr lang="en-US" altLang="ja-JP" sz="1050" dirty="0">
                <a:solidFill>
                  <a:srgbClr val="302723"/>
                </a:solidFill>
                <a:latin typeface="BIZ UDPゴシック" panose="020B0400000000000000" pitchFamily="50" charset="-128"/>
                <a:ea typeface="BIZ UDPゴシック" panose="020B0400000000000000" pitchFamily="50" charset="-128"/>
              </a:rPr>
              <a:t>M&amp;A</a:t>
            </a:r>
            <a:r>
              <a:rPr lang="ja-JP" altLang="en-US" sz="1050" dirty="0">
                <a:solidFill>
                  <a:srgbClr val="302723"/>
                </a:solidFill>
                <a:latin typeface="BIZ UDPゴシック" panose="020B0400000000000000" pitchFamily="50" charset="-128"/>
                <a:ea typeface="BIZ UDPゴシック" panose="020B0400000000000000" pitchFamily="50" charset="-128"/>
              </a:rPr>
              <a:t>市場の健全化に向けた重要な一歩ともいえるでしょう。</a:t>
            </a:r>
          </a:p>
        </p:txBody>
      </p:sp>
    </p:spTree>
    <p:extLst>
      <p:ext uri="{BB962C8B-B14F-4D97-AF65-F5344CB8AC3E}">
        <p14:creationId xmlns:p14="http://schemas.microsoft.com/office/powerpoint/2010/main" val="20838254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TotalTime>
  <Words>432</Words>
  <Application>Microsoft Office PowerPoint</Application>
  <PresentationFormat>A4 210 x 297 mm</PresentationFormat>
  <Paragraphs>16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BIZ UDPゴシック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Tsujita Kaoru</dc:creator>
  <cp:lastModifiedBy>健一 郡山</cp:lastModifiedBy>
  <cp:revision>23</cp:revision>
  <dcterms:created xsi:type="dcterms:W3CDTF">2023-05-08T10:12:02Z</dcterms:created>
  <dcterms:modified xsi:type="dcterms:W3CDTF">2024-10-01T08:50:39Z</dcterms:modified>
</cp:coreProperties>
</file>