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BA64"/>
    <a:srgbClr val="E1E6CA"/>
    <a:srgbClr val="F6CABD"/>
    <a:srgbClr val="EB3634"/>
    <a:srgbClr val="00B2CB"/>
    <a:srgbClr val="BBE2EA"/>
    <a:srgbClr val="E76C30"/>
    <a:srgbClr val="9BBE73"/>
    <a:srgbClr val="F8BCBC"/>
    <a:srgbClr val="A8BF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4660"/>
  </p:normalViewPr>
  <p:slideViewPr>
    <p:cSldViewPr snapToGrid="0" showGuides="1">
      <p:cViewPr varScale="1">
        <p:scale>
          <a:sx n="47" d="100"/>
          <a:sy n="47" d="100"/>
        </p:scale>
        <p:origin x="1982" y="48"/>
      </p:cViewPr>
      <p:guideLst>
        <p:guide orient="horz" pos="3120"/>
        <p:guide pos="21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rgbClr val="EB3634"/>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F6B2B1-4666-4C85-9566-C6973895E3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a:solidFill>
            <a:srgbClr val="9BBE73"/>
          </a:solidFill>
        </p:spPr>
      </p:pic>
    </p:spTree>
    <p:extLst>
      <p:ext uri="{BB962C8B-B14F-4D97-AF65-F5344CB8AC3E}">
        <p14:creationId xmlns:p14="http://schemas.microsoft.com/office/powerpoint/2010/main" val="361192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570024C-C6B8-4AEC-9560-876C1874F54F}"/>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9" name="Picture 2">
            <a:extLst>
              <a:ext uri="{FF2B5EF4-FFF2-40B4-BE49-F238E27FC236}">
                <a16:creationId xmlns:a16="http://schemas.microsoft.com/office/drawing/2014/main" id="{91889A11-E13B-4C5B-B2E3-3B54D24203F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7009320"/>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a:extLst>
              <a:ext uri="{FF2B5EF4-FFF2-40B4-BE49-F238E27FC236}">
                <a16:creationId xmlns:a16="http://schemas.microsoft.com/office/drawing/2014/main" id="{FE28AECB-1DED-408C-9BFA-8D7E5801822E}"/>
              </a:ext>
            </a:extLst>
          </p:cNvPr>
          <p:cNvSpPr txBox="1"/>
          <p:nvPr userDrawn="1"/>
        </p:nvSpPr>
        <p:spPr>
          <a:xfrm>
            <a:off x="4318000" y="7618495"/>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Tree>
    <p:extLst>
      <p:ext uri="{BB962C8B-B14F-4D97-AF65-F5344CB8AC3E}">
        <p14:creationId xmlns:p14="http://schemas.microsoft.com/office/powerpoint/2010/main" val="29889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18D5F3D-7757-48DB-B1DF-461CFC004431}"/>
              </a:ext>
            </a:extLst>
          </p:cNvPr>
          <p:cNvPicPr>
            <a:picLocks noChangeAspect="1"/>
          </p:cNvPicPr>
          <p:nvPr userDrawn="1"/>
        </p:nvPicPr>
        <p:blipFill>
          <a:blip r:embed="rId2"/>
          <a:stretch>
            <a:fillRect/>
          </a:stretch>
        </p:blipFill>
        <p:spPr>
          <a:xfrm>
            <a:off x="0" y="0"/>
            <a:ext cx="6858000" cy="9910404"/>
          </a:xfrm>
          <a:prstGeom prst="rect">
            <a:avLst/>
          </a:prstGeom>
        </p:spPr>
      </p:pic>
      <p:pic>
        <p:nvPicPr>
          <p:cNvPr id="7" name="Picture 2">
            <a:extLst>
              <a:ext uri="{FF2B5EF4-FFF2-40B4-BE49-F238E27FC236}">
                <a16:creationId xmlns:a16="http://schemas.microsoft.com/office/drawing/2014/main" id="{B1ADD178-BDE6-4B23-8ACE-B76812978D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681681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a16="http://schemas.microsoft.com/office/drawing/2014/main" id="{1D617F14-4C13-4EBA-B996-303ABB4D978A}"/>
              </a:ext>
            </a:extLst>
          </p:cNvPr>
          <p:cNvSpPr txBox="1"/>
          <p:nvPr userDrawn="1"/>
        </p:nvSpPr>
        <p:spPr>
          <a:xfrm>
            <a:off x="4318000" y="742598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9" name="正方形/長方形 8">
            <a:extLst>
              <a:ext uri="{FF2B5EF4-FFF2-40B4-BE49-F238E27FC236}">
                <a16:creationId xmlns:a16="http://schemas.microsoft.com/office/drawing/2014/main" id="{EC6FAECF-26FE-467A-916A-E0A5EA31C6E7}"/>
              </a:ext>
            </a:extLst>
          </p:cNvPr>
          <p:cNvSpPr/>
          <p:nvPr userDrawn="1"/>
        </p:nvSpPr>
        <p:spPr>
          <a:xfrm>
            <a:off x="0" y="7966710"/>
            <a:ext cx="6858000" cy="1939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9088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565E838-17F7-408D-B269-A3C3E1E5A0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10404"/>
          </a:xfrm>
          <a:prstGeom prst="rect">
            <a:avLst/>
          </a:prstGeom>
        </p:spPr>
      </p:pic>
      <p:pic>
        <p:nvPicPr>
          <p:cNvPr id="8" name="Picture 2">
            <a:extLst>
              <a:ext uri="{FF2B5EF4-FFF2-40B4-BE49-F238E27FC236}">
                <a16:creationId xmlns:a16="http://schemas.microsoft.com/office/drawing/2014/main" id="{A758B3FB-F2EF-4DD9-A2F9-0A24443CFAD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9188" y="8199842"/>
            <a:ext cx="2027212" cy="141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a:extLst>
              <a:ext uri="{FF2B5EF4-FFF2-40B4-BE49-F238E27FC236}">
                <a16:creationId xmlns:a16="http://schemas.microsoft.com/office/drawing/2014/main" id="{7BBA4AC9-06FE-4A4F-A620-A6C7F9A10CB4}"/>
              </a:ext>
            </a:extLst>
          </p:cNvPr>
          <p:cNvSpPr txBox="1"/>
          <p:nvPr userDrawn="1"/>
        </p:nvSpPr>
        <p:spPr>
          <a:xfrm>
            <a:off x="4318000" y="8809017"/>
            <a:ext cx="1371600" cy="200055"/>
          </a:xfrm>
          <a:prstGeom prst="rect">
            <a:avLst/>
          </a:prstGeom>
          <a:noFill/>
        </p:spPr>
        <p:txBody>
          <a:bodyPr wrap="square" rtlCol="0">
            <a:spAutoFit/>
          </a:bodyPr>
          <a:lstStyle/>
          <a:p>
            <a:r>
              <a:rPr kumimoji="1" lang="ja-JP" altLang="en-US" sz="700" b="0" dirty="0">
                <a:solidFill>
                  <a:schemeClr val="tx1">
                    <a:lumMod val="75000"/>
                    <a:lumOff val="25000"/>
                  </a:schemeClr>
                </a:solidFill>
                <a:latin typeface="BIZ UDPゴシック" panose="020B0400000000000000" pitchFamily="50" charset="-128"/>
                <a:ea typeface="BIZ UDPゴシック" panose="020B0400000000000000" pitchFamily="50" charset="-128"/>
              </a:rPr>
              <a:t>記事作成：</a:t>
            </a:r>
          </a:p>
        </p:txBody>
      </p:sp>
      <p:sp>
        <p:nvSpPr>
          <p:cNvPr id="10" name="正方形/長方形 9">
            <a:extLst>
              <a:ext uri="{FF2B5EF4-FFF2-40B4-BE49-F238E27FC236}">
                <a16:creationId xmlns:a16="http://schemas.microsoft.com/office/drawing/2014/main" id="{290E1649-E6AB-48AF-941C-74B0657C7F2F}"/>
              </a:ext>
            </a:extLst>
          </p:cNvPr>
          <p:cNvSpPr/>
          <p:nvPr userDrawn="1"/>
        </p:nvSpPr>
        <p:spPr>
          <a:xfrm>
            <a:off x="0" y="9109710"/>
            <a:ext cx="6858000" cy="796290"/>
          </a:xfrm>
          <a:prstGeom prst="rect">
            <a:avLst/>
          </a:prstGeom>
          <a:gradFill flip="none" rotWithShape="1">
            <a:gsLst>
              <a:gs pos="0">
                <a:srgbClr val="00B6D2"/>
              </a:gs>
              <a:gs pos="100000">
                <a:srgbClr val="A8BF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3199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30C2EE6-E368-4408-8866-8D6F630D823A}" type="datetimeFigureOut">
              <a:rPr kumimoji="1" lang="ja-JP" altLang="en-US" smtClean="0"/>
              <a:t>2024/6/7</a:t>
            </a:fld>
            <a:endParaRPr kumimoji="1" lang="ja-JP" alt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CEE2485-2D2A-4A0C-9712-ABAF46E2282A}" type="slidenum">
              <a:rPr kumimoji="1" lang="ja-JP" altLang="en-US" smtClean="0"/>
              <a:t>‹#›</a:t>
            </a:fld>
            <a:endParaRPr kumimoji="1" lang="ja-JP" altLang="en-US" dirty="0"/>
          </a:p>
        </p:txBody>
      </p:sp>
    </p:spTree>
    <p:extLst>
      <p:ext uri="{BB962C8B-B14F-4D97-AF65-F5344CB8AC3E}">
        <p14:creationId xmlns:p14="http://schemas.microsoft.com/office/powerpoint/2010/main" val="167194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a:extLst>
              <a:ext uri="{FF2B5EF4-FFF2-40B4-BE49-F238E27FC236}">
                <a16:creationId xmlns:a16="http://schemas.microsoft.com/office/drawing/2014/main" id="{5F948D73-C16A-48B3-962F-253C955097A8}"/>
              </a:ext>
            </a:extLst>
          </p:cNvPr>
          <p:cNvSpPr txBox="1"/>
          <p:nvPr/>
        </p:nvSpPr>
        <p:spPr>
          <a:xfrm rot="10839">
            <a:off x="0" y="5608777"/>
            <a:ext cx="6858308" cy="608234"/>
          </a:xfrm>
          <a:prstGeom prst="rect">
            <a:avLst/>
          </a:prstGeom>
          <a:solidFill>
            <a:schemeClr val="bg1"/>
          </a:solidFill>
        </p:spPr>
        <p:txBody>
          <a:bodyPr wrap="square" lIns="0" tIns="0" rIns="0" bIns="0" rtlCol="0" anchor="ctr">
            <a:noAutofit/>
          </a:bodyPr>
          <a:lstStyle/>
          <a:p>
            <a:pPr algn="ctr">
              <a:spcBef>
                <a:spcPts val="600"/>
              </a:spcBef>
            </a:pPr>
            <a:r>
              <a:rPr lang="en-US" altLang="ja-JP" sz="1600" b="1" dirty="0">
                <a:solidFill>
                  <a:srgbClr val="00B6D2"/>
                </a:solidFill>
                <a:latin typeface="BIZ UDPゴシック" panose="020B0400000000000000" pitchFamily="50" charset="-128"/>
                <a:ea typeface="BIZ UDPゴシック" panose="020B0400000000000000" pitchFamily="50" charset="-128"/>
              </a:rPr>
              <a:t>【</a:t>
            </a:r>
            <a:r>
              <a:rPr lang="ja-JP" altLang="en-US" sz="1600" b="1" dirty="0">
                <a:solidFill>
                  <a:srgbClr val="00B6D2"/>
                </a:solidFill>
                <a:latin typeface="BIZ UDPゴシック" panose="020B0400000000000000" pitchFamily="50" charset="-128"/>
                <a:ea typeface="BIZ UDPゴシック" panose="020B0400000000000000" pitchFamily="50" charset="-128"/>
              </a:rPr>
              <a:t>定額減税</a:t>
            </a:r>
            <a:r>
              <a:rPr lang="en-US" altLang="ja-JP" sz="1600" b="1" dirty="0">
                <a:solidFill>
                  <a:srgbClr val="00B6D2"/>
                </a:solidFill>
                <a:latin typeface="BIZ UDPゴシック" panose="020B0400000000000000" pitchFamily="50" charset="-128"/>
                <a:ea typeface="BIZ UDPゴシック" panose="020B0400000000000000" pitchFamily="50" charset="-128"/>
              </a:rPr>
              <a:t>】</a:t>
            </a:r>
            <a:r>
              <a:rPr lang="ja-JP" altLang="en-US" sz="1600" b="1" dirty="0">
                <a:solidFill>
                  <a:srgbClr val="00B6D2"/>
                </a:solidFill>
                <a:latin typeface="BIZ UDPゴシック" panose="020B0400000000000000" pitchFamily="50" charset="-128"/>
                <a:ea typeface="BIZ UDPゴシック" panose="020B0400000000000000" pitchFamily="50" charset="-128"/>
              </a:rPr>
              <a:t>控除しきれない場合に支給される「調整給付」とは？</a:t>
            </a:r>
          </a:p>
        </p:txBody>
      </p:sp>
      <p:sp>
        <p:nvSpPr>
          <p:cNvPr id="5" name="テキスト ボックス 4">
            <a:extLst>
              <a:ext uri="{FF2B5EF4-FFF2-40B4-BE49-F238E27FC236}">
                <a16:creationId xmlns:a16="http://schemas.microsoft.com/office/drawing/2014/main" id="{8FAC5119-DCA3-4742-B72D-569B46E37790}"/>
              </a:ext>
            </a:extLst>
          </p:cNvPr>
          <p:cNvSpPr txBox="1"/>
          <p:nvPr/>
        </p:nvSpPr>
        <p:spPr>
          <a:xfrm>
            <a:off x="5522068" y="5271621"/>
            <a:ext cx="966932" cy="253916"/>
          </a:xfrm>
          <a:prstGeom prst="rect">
            <a:avLst/>
          </a:prstGeom>
          <a:noFill/>
        </p:spPr>
        <p:txBody>
          <a:bodyPr wrap="none" rtlCol="0">
            <a:spAutoFit/>
          </a:bodyPr>
          <a:lstStyle/>
          <a:p>
            <a:pPr algn="r"/>
            <a:r>
              <a:rPr kumimoji="1" lang="en-US" altLang="ja-JP" sz="1050" b="1" dirty="0">
                <a:solidFill>
                  <a:srgbClr val="302723"/>
                </a:solidFill>
                <a:latin typeface="BIZ UDPゴシック" panose="020B0400000000000000" pitchFamily="50" charset="-128"/>
                <a:ea typeface="BIZ UDPゴシック" panose="020B0400000000000000" pitchFamily="50" charset="-128"/>
              </a:rPr>
              <a:t>2024</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年</a:t>
            </a:r>
            <a:r>
              <a:rPr kumimoji="1" lang="en-US" altLang="ja-JP" sz="1050" b="1" dirty="0">
                <a:solidFill>
                  <a:srgbClr val="302723"/>
                </a:solidFill>
                <a:latin typeface="BIZ UDPゴシック" panose="020B0400000000000000" pitchFamily="50" charset="-128"/>
                <a:ea typeface="BIZ UDPゴシック" panose="020B0400000000000000" pitchFamily="50" charset="-128"/>
              </a:rPr>
              <a:t>5</a:t>
            </a:r>
            <a:r>
              <a:rPr kumimoji="1" lang="ja-JP" altLang="en-US" sz="1050" b="1" dirty="0">
                <a:solidFill>
                  <a:srgbClr val="302723"/>
                </a:solidFill>
                <a:latin typeface="BIZ UDPゴシック" panose="020B0400000000000000" pitchFamily="50" charset="-128"/>
                <a:ea typeface="BIZ UDPゴシック" panose="020B0400000000000000" pitchFamily="50" charset="-128"/>
              </a:rPr>
              <a:t>月</a:t>
            </a:r>
          </a:p>
        </p:txBody>
      </p:sp>
      <p:sp>
        <p:nvSpPr>
          <p:cNvPr id="9" name="TextBox 16">
            <a:extLst>
              <a:ext uri="{FF2B5EF4-FFF2-40B4-BE49-F238E27FC236}">
                <a16:creationId xmlns:a16="http://schemas.microsoft.com/office/drawing/2014/main" id="{525FF6AE-5018-4C63-8F76-654634F16260}"/>
              </a:ext>
            </a:extLst>
          </p:cNvPr>
          <p:cNvSpPr txBox="1"/>
          <p:nvPr/>
        </p:nvSpPr>
        <p:spPr>
          <a:xfrm>
            <a:off x="369000" y="6390488"/>
            <a:ext cx="6120000" cy="972510"/>
          </a:xfrm>
          <a:prstGeom prst="rect">
            <a:avLst/>
          </a:prstGeom>
        </p:spPr>
        <p:txBody>
          <a:bodyPr wrap="square" lIns="0" tIns="0" rIns="0" bIns="0" rtlCol="0" anchor="t">
            <a:spAutoFit/>
          </a:bodyPr>
          <a:lstStyle/>
          <a:p>
            <a:pPr algn="just">
              <a:lnSpc>
                <a:spcPct val="150000"/>
              </a:lnSpc>
            </a:pPr>
            <a:r>
              <a:rPr lang="ja-JP" altLang="en-US" sz="1100" dirty="0">
                <a:solidFill>
                  <a:srgbClr val="302723"/>
                </a:solidFill>
                <a:latin typeface="BIZ UDPゴシック" panose="020B0400000000000000" pitchFamily="50" charset="-128"/>
                <a:ea typeface="BIZ UDPゴシック" panose="020B0400000000000000" pitchFamily="50" charset="-128"/>
              </a:rPr>
              <a:t>今年</a:t>
            </a:r>
            <a:r>
              <a:rPr lang="en-US" altLang="ja-JP" sz="1100" dirty="0">
                <a:solidFill>
                  <a:srgbClr val="302723"/>
                </a:solidFill>
                <a:latin typeface="BIZ UDPゴシック" panose="020B0400000000000000" pitchFamily="50" charset="-128"/>
                <a:ea typeface="BIZ UDPゴシック" panose="020B0400000000000000" pitchFamily="50" charset="-128"/>
              </a:rPr>
              <a:t>6</a:t>
            </a:r>
            <a:r>
              <a:rPr lang="ja-JP" altLang="en-US" sz="1100" dirty="0">
                <a:solidFill>
                  <a:srgbClr val="302723"/>
                </a:solidFill>
                <a:latin typeface="BIZ UDPゴシック" panose="020B0400000000000000" pitchFamily="50" charset="-128"/>
                <a:ea typeface="BIZ UDPゴシック" panose="020B0400000000000000" pitchFamily="50" charset="-128"/>
              </a:rPr>
              <a:t>月から実施される「定額減税」により、企業や給与担当者には多大な事務負担が発生し、各方面で対応に追われています。</a:t>
            </a:r>
          </a:p>
          <a:p>
            <a:pPr algn="just">
              <a:lnSpc>
                <a:spcPct val="150000"/>
              </a:lnSpc>
            </a:pPr>
            <a:r>
              <a:rPr lang="ja-JP" altLang="en-US" sz="1100" dirty="0">
                <a:solidFill>
                  <a:srgbClr val="302723"/>
                </a:solidFill>
                <a:latin typeface="BIZ UDPゴシック" panose="020B0400000000000000" pitchFamily="50" charset="-128"/>
                <a:ea typeface="BIZ UDPゴシック" panose="020B0400000000000000" pitchFamily="50" charset="-128"/>
              </a:rPr>
              <a:t>扶養家族の人数によって減税額も変わりますが、その減税額が所得税や住民税から控除しきれないと見込まれる場合には、「調整給付」によって給付金を受け取ることが可能です。</a:t>
            </a:r>
          </a:p>
        </p:txBody>
      </p:sp>
      <p:sp>
        <p:nvSpPr>
          <p:cNvPr id="10" name="TextBox 16">
            <a:extLst>
              <a:ext uri="{FF2B5EF4-FFF2-40B4-BE49-F238E27FC236}">
                <a16:creationId xmlns:a16="http://schemas.microsoft.com/office/drawing/2014/main" id="{9AF09C35-CF3B-44A9-BC69-047DE1982729}"/>
              </a:ext>
            </a:extLst>
          </p:cNvPr>
          <p:cNvSpPr txBox="1"/>
          <p:nvPr/>
        </p:nvSpPr>
        <p:spPr>
          <a:xfrm>
            <a:off x="369000" y="8181877"/>
            <a:ext cx="6120000" cy="718595"/>
          </a:xfrm>
          <a:prstGeom prst="rect">
            <a:avLst/>
          </a:prstGeom>
        </p:spPr>
        <p:txBody>
          <a:bodyPr wrap="square" lIns="0" tIns="0" rIns="0" bIns="0" rtlCol="0" anchor="t">
            <a:spAutoFit/>
          </a:bodyPr>
          <a:lstStyle/>
          <a:p>
            <a:pPr algn="just">
              <a:lnSpc>
                <a:spcPct val="150000"/>
              </a:lnSpc>
            </a:pPr>
            <a:r>
              <a:rPr lang="ja-JP" altLang="en-US" sz="1100" dirty="0">
                <a:solidFill>
                  <a:srgbClr val="302723"/>
                </a:solidFill>
                <a:latin typeface="BIZ UDPゴシック" panose="020B0400000000000000" pitchFamily="50" charset="-128"/>
                <a:ea typeface="BIZ UDPゴシック" panose="020B0400000000000000" pitchFamily="50" charset="-128"/>
              </a:rPr>
              <a:t>「調整給付」とは、定額減税の額を所得税や住民税から控除しきれないと見込まれる場合に、その差額が自治体から給付される制度です。「調整給付」については、自治体によって</a:t>
            </a:r>
            <a:r>
              <a:rPr lang="en-US" altLang="ja-JP" sz="1100" dirty="0">
                <a:solidFill>
                  <a:srgbClr val="302723"/>
                </a:solidFill>
                <a:latin typeface="BIZ UDPゴシック" panose="020B0400000000000000" pitchFamily="50" charset="-128"/>
                <a:ea typeface="BIZ UDPゴシック" panose="020B0400000000000000" pitchFamily="50" charset="-128"/>
              </a:rPr>
              <a:t>6</a:t>
            </a:r>
            <a:r>
              <a:rPr lang="ja-JP" altLang="en-US" sz="1100" dirty="0">
                <a:solidFill>
                  <a:srgbClr val="302723"/>
                </a:solidFill>
                <a:latin typeface="BIZ UDPゴシック" panose="020B0400000000000000" pitchFamily="50" charset="-128"/>
                <a:ea typeface="BIZ UDPゴシック" panose="020B0400000000000000" pitchFamily="50" charset="-128"/>
              </a:rPr>
              <a:t>月以降に順次実施予定であり、給付額は次ページの算式のように計算されます。</a:t>
            </a:r>
          </a:p>
        </p:txBody>
      </p:sp>
      <p:sp>
        <p:nvSpPr>
          <p:cNvPr id="11" name="TextBox 16">
            <a:extLst>
              <a:ext uri="{FF2B5EF4-FFF2-40B4-BE49-F238E27FC236}">
                <a16:creationId xmlns:a16="http://schemas.microsoft.com/office/drawing/2014/main" id="{DD8150A6-D9B6-4C25-A5D1-DD917C77F19A}"/>
              </a:ext>
            </a:extLst>
          </p:cNvPr>
          <p:cNvSpPr txBox="1"/>
          <p:nvPr/>
        </p:nvSpPr>
        <p:spPr>
          <a:xfrm>
            <a:off x="369000" y="7787602"/>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「調整給付」とは</a:t>
            </a:r>
          </a:p>
        </p:txBody>
      </p:sp>
    </p:spTree>
    <p:extLst>
      <p:ext uri="{BB962C8B-B14F-4D97-AF65-F5344CB8AC3E}">
        <p14:creationId xmlns:p14="http://schemas.microsoft.com/office/powerpoint/2010/main" val="221389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Box 16">
            <a:extLst>
              <a:ext uri="{FF2B5EF4-FFF2-40B4-BE49-F238E27FC236}">
                <a16:creationId xmlns:a16="http://schemas.microsoft.com/office/drawing/2014/main" id="{E34AEEB9-620B-4233-B8B9-A3A696C20605}"/>
              </a:ext>
            </a:extLst>
          </p:cNvPr>
          <p:cNvSpPr txBox="1"/>
          <p:nvPr/>
        </p:nvSpPr>
        <p:spPr>
          <a:xfrm>
            <a:off x="369000" y="5344859"/>
            <a:ext cx="6120000" cy="1380314"/>
          </a:xfrm>
          <a:prstGeom prst="rect">
            <a:avLst/>
          </a:prstGeom>
        </p:spPr>
        <p:txBody>
          <a:bodyPr wrap="square" lIns="0" tIns="0" rIns="0" bIns="0" rtlCol="0" anchor="t">
            <a:spAutoFit/>
          </a:bodyPr>
          <a:lstStyle/>
          <a:p>
            <a:pPr lvl="0"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「調整給付」に関しては、令和</a:t>
            </a:r>
            <a:r>
              <a:rPr lang="en-US" altLang="ja-JP" sz="1100" dirty="0">
                <a:solidFill>
                  <a:srgbClr val="302723"/>
                </a:solidFill>
                <a:latin typeface="BIZ UDPゴシック" panose="020B0400000000000000" pitchFamily="50" charset="-128"/>
                <a:ea typeface="BIZ UDPゴシック" panose="020B0400000000000000" pitchFamily="50" charset="-128"/>
              </a:rPr>
              <a:t>6</a:t>
            </a:r>
            <a:r>
              <a:rPr lang="ja-JP" altLang="en-US" sz="1100" dirty="0">
                <a:solidFill>
                  <a:srgbClr val="302723"/>
                </a:solidFill>
                <a:latin typeface="BIZ UDPゴシック" panose="020B0400000000000000" pitchFamily="50" charset="-128"/>
                <a:ea typeface="BIZ UDPゴシック" panose="020B0400000000000000" pitchFamily="50" charset="-128"/>
              </a:rPr>
              <a:t>年分の所得税を令和</a:t>
            </a:r>
            <a:r>
              <a:rPr lang="en-US" altLang="ja-JP" sz="1100" dirty="0">
                <a:solidFill>
                  <a:srgbClr val="302723"/>
                </a:solidFill>
                <a:latin typeface="BIZ UDPゴシック" panose="020B0400000000000000" pitchFamily="50" charset="-128"/>
                <a:ea typeface="BIZ UDPゴシック" panose="020B0400000000000000" pitchFamily="50" charset="-128"/>
              </a:rPr>
              <a:t>5</a:t>
            </a:r>
            <a:r>
              <a:rPr lang="ja-JP" altLang="en-US" sz="1100" dirty="0">
                <a:solidFill>
                  <a:srgbClr val="302723"/>
                </a:solidFill>
                <a:latin typeface="BIZ UDPゴシック" panose="020B0400000000000000" pitchFamily="50" charset="-128"/>
                <a:ea typeface="BIZ UDPゴシック" panose="020B0400000000000000" pitchFamily="50" charset="-128"/>
              </a:rPr>
              <a:t>年分と同額と推計し、見込額として支給されます。そのため、令和</a:t>
            </a:r>
            <a:r>
              <a:rPr lang="en-US" altLang="ja-JP" sz="1100" dirty="0">
                <a:solidFill>
                  <a:srgbClr val="302723"/>
                </a:solidFill>
                <a:latin typeface="BIZ UDPゴシック" panose="020B0400000000000000" pitchFamily="50" charset="-128"/>
                <a:ea typeface="BIZ UDPゴシック" panose="020B0400000000000000" pitchFamily="50" charset="-128"/>
              </a:rPr>
              <a:t>6</a:t>
            </a:r>
            <a:r>
              <a:rPr lang="ja-JP" altLang="en-US" sz="1100" dirty="0">
                <a:solidFill>
                  <a:srgbClr val="302723"/>
                </a:solidFill>
                <a:latin typeface="BIZ UDPゴシック" panose="020B0400000000000000" pitchFamily="50" charset="-128"/>
                <a:ea typeface="BIZ UDPゴシック" panose="020B0400000000000000" pitchFamily="50" charset="-128"/>
              </a:rPr>
              <a:t>年中に扶養家族が増えた場合や、令和</a:t>
            </a:r>
            <a:r>
              <a:rPr lang="en-US" altLang="ja-JP" sz="1100" dirty="0">
                <a:solidFill>
                  <a:srgbClr val="302723"/>
                </a:solidFill>
                <a:latin typeface="BIZ UDPゴシック" panose="020B0400000000000000" pitchFamily="50" charset="-128"/>
                <a:ea typeface="BIZ UDPゴシック" panose="020B0400000000000000" pitchFamily="50" charset="-128"/>
              </a:rPr>
              <a:t>5</a:t>
            </a:r>
            <a:r>
              <a:rPr lang="ja-JP" altLang="en-US" sz="1100" dirty="0">
                <a:solidFill>
                  <a:srgbClr val="302723"/>
                </a:solidFill>
                <a:latin typeface="BIZ UDPゴシック" panose="020B0400000000000000" pitchFamily="50" charset="-128"/>
                <a:ea typeface="BIZ UDPゴシック" panose="020B0400000000000000" pitchFamily="50" charset="-128"/>
              </a:rPr>
              <a:t>年に比べて所得が減少した場合には、当初の調整給付額では不足するケースもあるでしょう。</a:t>
            </a:r>
          </a:p>
          <a:p>
            <a:pPr lvl="0"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その際には、令和</a:t>
            </a:r>
            <a:r>
              <a:rPr lang="en-US" altLang="ja-JP" sz="1100" dirty="0">
                <a:solidFill>
                  <a:srgbClr val="302723"/>
                </a:solidFill>
                <a:latin typeface="BIZ UDPゴシック" panose="020B0400000000000000" pitchFamily="50" charset="-128"/>
                <a:ea typeface="BIZ UDPゴシック" panose="020B0400000000000000" pitchFamily="50" charset="-128"/>
              </a:rPr>
              <a:t>7</a:t>
            </a:r>
            <a:r>
              <a:rPr lang="ja-JP" altLang="en-US" sz="1100" dirty="0">
                <a:solidFill>
                  <a:srgbClr val="302723"/>
                </a:solidFill>
                <a:latin typeface="BIZ UDPゴシック" panose="020B0400000000000000" pitchFamily="50" charset="-128"/>
                <a:ea typeface="BIZ UDPゴシック" panose="020B0400000000000000" pitchFamily="50" charset="-128"/>
              </a:rPr>
              <a:t>年にてその不足分が「追加給付」される予定です。</a:t>
            </a:r>
          </a:p>
          <a:p>
            <a:pPr lvl="0"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a:t>
            </a:r>
            <a:r>
              <a:rPr lang="en-US" altLang="ja-JP" sz="1100" dirty="0">
                <a:solidFill>
                  <a:srgbClr val="302723"/>
                </a:solidFill>
                <a:latin typeface="BIZ UDPゴシック" panose="020B0400000000000000" pitchFamily="50" charset="-128"/>
                <a:ea typeface="BIZ UDPゴシック" panose="020B0400000000000000" pitchFamily="50" charset="-128"/>
              </a:rPr>
              <a:t>※</a:t>
            </a:r>
            <a:r>
              <a:rPr lang="ja-JP" altLang="en-US" sz="1100" dirty="0">
                <a:solidFill>
                  <a:srgbClr val="302723"/>
                </a:solidFill>
                <a:latin typeface="BIZ UDPゴシック" panose="020B0400000000000000" pitchFamily="50" charset="-128"/>
                <a:ea typeface="BIZ UDPゴシック" panose="020B0400000000000000" pitchFamily="50" charset="-128"/>
              </a:rPr>
              <a:t>反対に当初の調整給付額が過大となる場合には、返還する必要はありません。）</a:t>
            </a:r>
          </a:p>
        </p:txBody>
      </p:sp>
      <p:sp>
        <p:nvSpPr>
          <p:cNvPr id="210" name="TextBox 16">
            <a:extLst>
              <a:ext uri="{FF2B5EF4-FFF2-40B4-BE49-F238E27FC236}">
                <a16:creationId xmlns:a16="http://schemas.microsoft.com/office/drawing/2014/main" id="{7AA90A3B-CF88-448B-9D96-1919A02611AE}"/>
              </a:ext>
            </a:extLst>
          </p:cNvPr>
          <p:cNvSpPr txBox="1"/>
          <p:nvPr/>
        </p:nvSpPr>
        <p:spPr>
          <a:xfrm>
            <a:off x="369000" y="4950603"/>
            <a:ext cx="6120000" cy="306559"/>
          </a:xfrm>
          <a:prstGeom prst="rect">
            <a:avLst/>
          </a:prstGeom>
        </p:spPr>
        <p:txBody>
          <a:bodyPr wrap="square" lIns="0" tIns="0" rIns="0" bIns="0" rtlCol="0" anchor="t">
            <a:spAutoFit/>
          </a:bodyPr>
          <a:lstStyle/>
          <a:p>
            <a:pPr>
              <a:lnSpc>
                <a:spcPct val="150000"/>
              </a:lnSpc>
              <a:spcBef>
                <a:spcPts val="600"/>
              </a:spcBef>
            </a:pPr>
            <a:r>
              <a:rPr lang="ja-JP" altLang="en-US" sz="1600" b="1" dirty="0">
                <a:solidFill>
                  <a:srgbClr val="00B6D2"/>
                </a:solidFill>
                <a:latin typeface="BIZ UDPゴシック" panose="020B0400000000000000" pitchFamily="50" charset="-128"/>
                <a:ea typeface="BIZ UDPゴシック" panose="020B0400000000000000" pitchFamily="50" charset="-128"/>
              </a:rPr>
              <a:t>令和</a:t>
            </a:r>
            <a:r>
              <a:rPr lang="en-US" altLang="ja-JP" sz="1600" b="1" dirty="0">
                <a:solidFill>
                  <a:srgbClr val="00B6D2"/>
                </a:solidFill>
                <a:latin typeface="BIZ UDPゴシック" panose="020B0400000000000000" pitchFamily="50" charset="-128"/>
                <a:ea typeface="BIZ UDPゴシック" panose="020B0400000000000000" pitchFamily="50" charset="-128"/>
              </a:rPr>
              <a:t>7</a:t>
            </a:r>
            <a:r>
              <a:rPr lang="ja-JP" altLang="en-US" sz="1600" b="1" dirty="0">
                <a:solidFill>
                  <a:srgbClr val="00B6D2"/>
                </a:solidFill>
                <a:latin typeface="BIZ UDPゴシック" panose="020B0400000000000000" pitchFamily="50" charset="-128"/>
                <a:ea typeface="BIZ UDPゴシック" panose="020B0400000000000000" pitchFamily="50" charset="-128"/>
              </a:rPr>
              <a:t>年に「追加給付」が行われる場合も</a:t>
            </a:r>
          </a:p>
        </p:txBody>
      </p:sp>
      <p:sp>
        <p:nvSpPr>
          <p:cNvPr id="58" name="TextBox 16">
            <a:extLst>
              <a:ext uri="{FF2B5EF4-FFF2-40B4-BE49-F238E27FC236}">
                <a16:creationId xmlns:a16="http://schemas.microsoft.com/office/drawing/2014/main" id="{F4588D1F-792F-462A-9C98-7D990EDCAD38}"/>
              </a:ext>
            </a:extLst>
          </p:cNvPr>
          <p:cNvSpPr txBox="1"/>
          <p:nvPr/>
        </p:nvSpPr>
        <p:spPr>
          <a:xfrm>
            <a:off x="368302" y="6960073"/>
            <a:ext cx="6120000" cy="795539"/>
          </a:xfrm>
          <a:prstGeom prst="rect">
            <a:avLst/>
          </a:prstGeom>
        </p:spPr>
        <p:txBody>
          <a:bodyPr wrap="square" lIns="0" tIns="0" rIns="0" bIns="0" rtlCol="0" anchor="t">
            <a:spAutoFit/>
          </a:bodyPr>
          <a:lstStyle/>
          <a:p>
            <a:pPr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定額減税額を所得税や住民税から控除しきれない場合には、「調整給付」を受け取ることが可能です。</a:t>
            </a:r>
          </a:p>
          <a:p>
            <a:pPr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ただし自治体によっては、各個人が申請手続きを行わなければならないケースもあるため、申請漏れにならないよう注意してください。</a:t>
            </a:r>
          </a:p>
        </p:txBody>
      </p:sp>
      <p:cxnSp>
        <p:nvCxnSpPr>
          <p:cNvPr id="59" name="直線コネクタ 58">
            <a:extLst>
              <a:ext uri="{FF2B5EF4-FFF2-40B4-BE49-F238E27FC236}">
                <a16:creationId xmlns:a16="http://schemas.microsoft.com/office/drawing/2014/main" id="{FBE857C8-EB93-4572-914E-2B79CF009DA4}"/>
              </a:ext>
            </a:extLst>
          </p:cNvPr>
          <p:cNvCxnSpPr>
            <a:cxnSpLocks/>
          </p:cNvCxnSpPr>
          <p:nvPr/>
        </p:nvCxnSpPr>
        <p:spPr>
          <a:xfrm>
            <a:off x="369000" y="6878058"/>
            <a:ext cx="6120000" cy="0"/>
          </a:xfrm>
          <a:prstGeom prst="line">
            <a:avLst/>
          </a:prstGeom>
          <a:ln>
            <a:solidFill>
              <a:srgbClr val="302723"/>
            </a:solidFill>
          </a:ln>
        </p:spPr>
        <p:style>
          <a:lnRef idx="1">
            <a:schemeClr val="accent1"/>
          </a:lnRef>
          <a:fillRef idx="0">
            <a:schemeClr val="accent1"/>
          </a:fillRef>
          <a:effectRef idx="0">
            <a:schemeClr val="accent1"/>
          </a:effectRef>
          <a:fontRef idx="minor">
            <a:schemeClr val="tx1"/>
          </a:fontRef>
        </p:style>
      </p:cxnSp>
      <p:sp>
        <p:nvSpPr>
          <p:cNvPr id="60" name="TextBox 16">
            <a:extLst>
              <a:ext uri="{FF2B5EF4-FFF2-40B4-BE49-F238E27FC236}">
                <a16:creationId xmlns:a16="http://schemas.microsoft.com/office/drawing/2014/main" id="{9F3EF760-BA59-4075-862F-314B8BB211D6}"/>
              </a:ext>
            </a:extLst>
          </p:cNvPr>
          <p:cNvSpPr txBox="1"/>
          <p:nvPr/>
        </p:nvSpPr>
        <p:spPr>
          <a:xfrm>
            <a:off x="369000" y="1792626"/>
            <a:ext cx="6120000" cy="201145"/>
          </a:xfrm>
          <a:prstGeom prst="rect">
            <a:avLst/>
          </a:prstGeom>
        </p:spPr>
        <p:txBody>
          <a:bodyPr wrap="square" lIns="0" tIns="0" rIns="0" bIns="0" rtlCol="0" anchor="t">
            <a:spAutoFit/>
          </a:bodyPr>
          <a:lstStyle/>
          <a:p>
            <a:pPr algn="r">
              <a:lnSpc>
                <a:spcPct val="150000"/>
              </a:lnSpc>
              <a:spcBef>
                <a:spcPts val="600"/>
              </a:spcBef>
            </a:pPr>
            <a:r>
              <a:rPr lang="ja-JP" altLang="en-US" sz="1050" dirty="0">
                <a:solidFill>
                  <a:srgbClr val="302723"/>
                </a:solidFill>
                <a:latin typeface="BIZ UDPゴシック" panose="020B0400000000000000" pitchFamily="50" charset="-128"/>
                <a:ea typeface="BIZ UDPゴシック" panose="020B0400000000000000" pitchFamily="50" charset="-128"/>
              </a:rPr>
              <a:t>（引用：江戸川区ホームページより「定額減税しきれないと見込まれる方への給付金（調整給付）」）</a:t>
            </a:r>
            <a:endParaRPr lang="en-US" altLang="ja-JP" sz="1050" dirty="0">
              <a:solidFill>
                <a:srgbClr val="302723"/>
              </a:solidFill>
              <a:latin typeface="BIZ UDPゴシック" panose="020B0400000000000000" pitchFamily="50" charset="-128"/>
              <a:ea typeface="BIZ UDPゴシック" panose="020B0400000000000000" pitchFamily="50" charset="-128"/>
            </a:endParaRPr>
          </a:p>
        </p:txBody>
      </p:sp>
      <p:pic>
        <p:nvPicPr>
          <p:cNvPr id="13" name="図 12" descr="計算式">
            <a:extLst>
              <a:ext uri="{FF2B5EF4-FFF2-40B4-BE49-F238E27FC236}">
                <a16:creationId xmlns:a16="http://schemas.microsoft.com/office/drawing/2014/main" id="{1BE15A9D-8849-4799-8313-194FED4D96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9633" y="95008"/>
            <a:ext cx="4778735" cy="1692000"/>
          </a:xfrm>
          <a:prstGeom prst="rect">
            <a:avLst/>
          </a:prstGeom>
          <a:noFill/>
          <a:ln>
            <a:noFill/>
          </a:ln>
        </p:spPr>
      </p:pic>
      <p:sp>
        <p:nvSpPr>
          <p:cNvPr id="14" name="TextBox 16">
            <a:extLst>
              <a:ext uri="{FF2B5EF4-FFF2-40B4-BE49-F238E27FC236}">
                <a16:creationId xmlns:a16="http://schemas.microsoft.com/office/drawing/2014/main" id="{9DF97DBF-975A-4258-9DA8-94C3F936464B}"/>
              </a:ext>
            </a:extLst>
          </p:cNvPr>
          <p:cNvSpPr txBox="1"/>
          <p:nvPr/>
        </p:nvSpPr>
        <p:spPr>
          <a:xfrm>
            <a:off x="369000" y="2062576"/>
            <a:ext cx="6120000" cy="2783711"/>
          </a:xfrm>
          <a:prstGeom prst="rect">
            <a:avLst/>
          </a:prstGeom>
        </p:spPr>
        <p:txBody>
          <a:bodyPr wrap="square" lIns="0" tIns="0" rIns="0" bIns="0" rtlCol="0" anchor="t">
            <a:spAutoFit/>
          </a:bodyPr>
          <a:lstStyle/>
          <a:p>
            <a:pPr lvl="0"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たとえば配偶者と子</a:t>
            </a:r>
            <a:r>
              <a:rPr lang="en-US" altLang="ja-JP" sz="1100" dirty="0">
                <a:solidFill>
                  <a:srgbClr val="302723"/>
                </a:solidFill>
                <a:latin typeface="BIZ UDPゴシック" panose="020B0400000000000000" pitchFamily="50" charset="-128"/>
                <a:ea typeface="BIZ UDPゴシック" panose="020B0400000000000000" pitchFamily="50" charset="-128"/>
              </a:rPr>
              <a:t>2</a:t>
            </a:r>
            <a:r>
              <a:rPr lang="ja-JP" altLang="en-US" sz="1100" dirty="0">
                <a:solidFill>
                  <a:srgbClr val="302723"/>
                </a:solidFill>
                <a:latin typeface="BIZ UDPゴシック" panose="020B0400000000000000" pitchFamily="50" charset="-128"/>
                <a:ea typeface="BIZ UDPゴシック" panose="020B0400000000000000" pitchFamily="50" charset="-128"/>
              </a:rPr>
              <a:t>人を扶養する納税者について、令和</a:t>
            </a:r>
            <a:r>
              <a:rPr lang="en-US" altLang="ja-JP" sz="1100" dirty="0">
                <a:solidFill>
                  <a:srgbClr val="302723"/>
                </a:solidFill>
                <a:latin typeface="BIZ UDPゴシック" panose="020B0400000000000000" pitchFamily="50" charset="-128"/>
                <a:ea typeface="BIZ UDPゴシック" panose="020B0400000000000000" pitchFamily="50" charset="-128"/>
              </a:rPr>
              <a:t>5</a:t>
            </a:r>
            <a:r>
              <a:rPr lang="ja-JP" altLang="en-US" sz="1100" dirty="0">
                <a:solidFill>
                  <a:srgbClr val="302723"/>
                </a:solidFill>
                <a:latin typeface="BIZ UDPゴシック" panose="020B0400000000000000" pitchFamily="50" charset="-128"/>
                <a:ea typeface="BIZ UDPゴシック" panose="020B0400000000000000" pitchFamily="50" charset="-128"/>
              </a:rPr>
              <a:t>年の所得に基づく所得税が</a:t>
            </a:r>
            <a:r>
              <a:rPr lang="en-US" altLang="ja-JP" sz="1100" dirty="0">
                <a:solidFill>
                  <a:srgbClr val="302723"/>
                </a:solidFill>
                <a:latin typeface="BIZ UDPゴシック" panose="020B0400000000000000" pitchFamily="50" charset="-128"/>
                <a:ea typeface="BIZ UDPゴシック" panose="020B0400000000000000" pitchFamily="50" charset="-128"/>
              </a:rPr>
              <a:t>7</a:t>
            </a:r>
            <a:r>
              <a:rPr lang="ja-JP" altLang="en-US" sz="1100" dirty="0">
                <a:solidFill>
                  <a:srgbClr val="302723"/>
                </a:solidFill>
                <a:latin typeface="BIZ UDPゴシック" panose="020B0400000000000000" pitchFamily="50" charset="-128"/>
                <a:ea typeface="BIZ UDPゴシック" panose="020B0400000000000000" pitchFamily="50" charset="-128"/>
              </a:rPr>
              <a:t>万</a:t>
            </a:r>
            <a:r>
              <a:rPr lang="en-US" altLang="ja-JP" sz="1100" dirty="0">
                <a:solidFill>
                  <a:srgbClr val="302723"/>
                </a:solidFill>
                <a:latin typeface="BIZ UDPゴシック" panose="020B0400000000000000" pitchFamily="50" charset="-128"/>
                <a:ea typeface="BIZ UDPゴシック" panose="020B0400000000000000" pitchFamily="50" charset="-128"/>
              </a:rPr>
              <a:t>2</a:t>
            </a:r>
            <a:r>
              <a:rPr lang="ja-JP" altLang="en-US" sz="1100" dirty="0">
                <a:solidFill>
                  <a:srgbClr val="302723"/>
                </a:solidFill>
                <a:latin typeface="BIZ UDPゴシック" panose="020B0400000000000000" pitchFamily="50" charset="-128"/>
                <a:ea typeface="BIZ UDPゴシック" panose="020B0400000000000000" pitchFamily="50" charset="-128"/>
              </a:rPr>
              <a:t>千円、住民税が</a:t>
            </a:r>
            <a:r>
              <a:rPr lang="en-US" altLang="ja-JP" sz="1100" dirty="0">
                <a:solidFill>
                  <a:srgbClr val="302723"/>
                </a:solidFill>
                <a:latin typeface="BIZ UDPゴシック" panose="020B0400000000000000" pitchFamily="50" charset="-128"/>
                <a:ea typeface="BIZ UDPゴシック" panose="020B0400000000000000" pitchFamily="50" charset="-128"/>
              </a:rPr>
              <a:t>2</a:t>
            </a:r>
            <a:r>
              <a:rPr lang="ja-JP" altLang="en-US" sz="1100" dirty="0">
                <a:solidFill>
                  <a:srgbClr val="302723"/>
                </a:solidFill>
                <a:latin typeface="BIZ UDPゴシック" panose="020B0400000000000000" pitchFamily="50" charset="-128"/>
                <a:ea typeface="BIZ UDPゴシック" panose="020B0400000000000000" pitchFamily="50" charset="-128"/>
              </a:rPr>
              <a:t>万</a:t>
            </a:r>
            <a:r>
              <a:rPr lang="en-US" altLang="ja-JP" sz="1100" dirty="0">
                <a:solidFill>
                  <a:srgbClr val="302723"/>
                </a:solidFill>
                <a:latin typeface="BIZ UDPゴシック" panose="020B0400000000000000" pitchFamily="50" charset="-128"/>
                <a:ea typeface="BIZ UDPゴシック" panose="020B0400000000000000" pitchFamily="50" charset="-128"/>
              </a:rPr>
              <a:t>5</a:t>
            </a:r>
            <a:r>
              <a:rPr lang="ja-JP" altLang="en-US" sz="1100" dirty="0">
                <a:solidFill>
                  <a:srgbClr val="302723"/>
                </a:solidFill>
                <a:latin typeface="BIZ UDPゴシック" panose="020B0400000000000000" pitchFamily="50" charset="-128"/>
                <a:ea typeface="BIZ UDPゴシック" panose="020B0400000000000000" pitchFamily="50" charset="-128"/>
              </a:rPr>
              <a:t>千円の場合には、以下のように給付額が計算されます。</a:t>
            </a:r>
          </a:p>
          <a:p>
            <a:pPr lvl="0"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■定額減税可能額</a:t>
            </a:r>
          </a:p>
          <a:p>
            <a:pPr marL="171450" lvl="0" indent="-171450" algn="just">
              <a:lnSpc>
                <a:spcPct val="150000"/>
              </a:lnSpc>
              <a:spcBef>
                <a:spcPts val="600"/>
              </a:spcBef>
              <a:buFont typeface="Arial" panose="020B0604020202020204" pitchFamily="34" charset="0"/>
              <a:buChar char="•"/>
            </a:pPr>
            <a:r>
              <a:rPr lang="ja-JP" altLang="en-US" sz="1100" dirty="0">
                <a:solidFill>
                  <a:srgbClr val="302723"/>
                </a:solidFill>
                <a:latin typeface="BIZ UDPゴシック" panose="020B0400000000000000" pitchFamily="50" charset="-128"/>
                <a:ea typeface="BIZ UDPゴシック" panose="020B0400000000000000" pitchFamily="50" charset="-128"/>
              </a:rPr>
              <a:t>所得税：</a:t>
            </a:r>
            <a:r>
              <a:rPr lang="en-US" altLang="ja-JP" sz="1100" dirty="0">
                <a:solidFill>
                  <a:srgbClr val="302723"/>
                </a:solidFill>
                <a:latin typeface="BIZ UDPゴシック" panose="020B0400000000000000" pitchFamily="50" charset="-128"/>
                <a:ea typeface="BIZ UDPゴシック" panose="020B0400000000000000" pitchFamily="50" charset="-128"/>
              </a:rPr>
              <a:t>3</a:t>
            </a:r>
            <a:r>
              <a:rPr lang="ja-JP" altLang="en-US" sz="1100" dirty="0">
                <a:solidFill>
                  <a:srgbClr val="302723"/>
                </a:solidFill>
                <a:latin typeface="BIZ UDPゴシック" panose="020B0400000000000000" pitchFamily="50" charset="-128"/>
                <a:ea typeface="BIZ UDPゴシック" panose="020B0400000000000000" pitchFamily="50" charset="-128"/>
              </a:rPr>
              <a:t>万円</a:t>
            </a:r>
            <a:r>
              <a:rPr lang="en-US" altLang="ja-JP" sz="1100" dirty="0">
                <a:solidFill>
                  <a:srgbClr val="302723"/>
                </a:solidFill>
                <a:latin typeface="BIZ UDPゴシック" panose="020B0400000000000000" pitchFamily="50" charset="-128"/>
                <a:ea typeface="BIZ UDPゴシック" panose="020B0400000000000000" pitchFamily="50" charset="-128"/>
              </a:rPr>
              <a:t>×4</a:t>
            </a:r>
            <a:r>
              <a:rPr lang="ja-JP" altLang="en-US" sz="1100" dirty="0">
                <a:solidFill>
                  <a:srgbClr val="302723"/>
                </a:solidFill>
                <a:latin typeface="BIZ UDPゴシック" panose="020B0400000000000000" pitchFamily="50" charset="-128"/>
                <a:ea typeface="BIZ UDPゴシック" panose="020B0400000000000000" pitchFamily="50" charset="-128"/>
              </a:rPr>
              <a:t>人＝</a:t>
            </a:r>
            <a:r>
              <a:rPr lang="en-US" altLang="ja-JP" sz="1100" dirty="0">
                <a:solidFill>
                  <a:srgbClr val="302723"/>
                </a:solidFill>
                <a:latin typeface="BIZ UDPゴシック" panose="020B0400000000000000" pitchFamily="50" charset="-128"/>
                <a:ea typeface="BIZ UDPゴシック" panose="020B0400000000000000" pitchFamily="50" charset="-128"/>
              </a:rPr>
              <a:t>12</a:t>
            </a:r>
            <a:r>
              <a:rPr lang="ja-JP" altLang="en-US" sz="1100" dirty="0">
                <a:solidFill>
                  <a:srgbClr val="302723"/>
                </a:solidFill>
                <a:latin typeface="BIZ UDPゴシック" panose="020B0400000000000000" pitchFamily="50" charset="-128"/>
                <a:ea typeface="BIZ UDPゴシック" panose="020B0400000000000000" pitchFamily="50" charset="-128"/>
              </a:rPr>
              <a:t>万円</a:t>
            </a:r>
          </a:p>
          <a:p>
            <a:pPr marL="171450" lvl="0" indent="-171450" algn="just">
              <a:lnSpc>
                <a:spcPct val="150000"/>
              </a:lnSpc>
              <a:spcBef>
                <a:spcPts val="600"/>
              </a:spcBef>
              <a:buFont typeface="Arial" panose="020B0604020202020204" pitchFamily="34" charset="0"/>
              <a:buChar char="•"/>
            </a:pPr>
            <a:r>
              <a:rPr lang="ja-JP" altLang="en-US" sz="1100" dirty="0">
                <a:solidFill>
                  <a:srgbClr val="302723"/>
                </a:solidFill>
                <a:latin typeface="BIZ UDPゴシック" panose="020B0400000000000000" pitchFamily="50" charset="-128"/>
                <a:ea typeface="BIZ UDPゴシック" panose="020B0400000000000000" pitchFamily="50" charset="-128"/>
              </a:rPr>
              <a:t>住民税：</a:t>
            </a:r>
            <a:r>
              <a:rPr lang="en-US" altLang="ja-JP" sz="1100" dirty="0">
                <a:solidFill>
                  <a:srgbClr val="302723"/>
                </a:solidFill>
                <a:latin typeface="BIZ UDPゴシック" panose="020B0400000000000000" pitchFamily="50" charset="-128"/>
                <a:ea typeface="BIZ UDPゴシック" panose="020B0400000000000000" pitchFamily="50" charset="-128"/>
              </a:rPr>
              <a:t>1</a:t>
            </a:r>
            <a:r>
              <a:rPr lang="ja-JP" altLang="en-US" sz="1100" dirty="0">
                <a:solidFill>
                  <a:srgbClr val="302723"/>
                </a:solidFill>
                <a:latin typeface="BIZ UDPゴシック" panose="020B0400000000000000" pitchFamily="50" charset="-128"/>
                <a:ea typeface="BIZ UDPゴシック" panose="020B0400000000000000" pitchFamily="50" charset="-128"/>
              </a:rPr>
              <a:t>万円</a:t>
            </a:r>
            <a:r>
              <a:rPr lang="en-US" altLang="ja-JP" sz="1100" dirty="0">
                <a:solidFill>
                  <a:srgbClr val="302723"/>
                </a:solidFill>
                <a:latin typeface="BIZ UDPゴシック" panose="020B0400000000000000" pitchFamily="50" charset="-128"/>
                <a:ea typeface="BIZ UDPゴシック" panose="020B0400000000000000" pitchFamily="50" charset="-128"/>
              </a:rPr>
              <a:t>×4</a:t>
            </a:r>
            <a:r>
              <a:rPr lang="ja-JP" altLang="en-US" sz="1100" dirty="0">
                <a:solidFill>
                  <a:srgbClr val="302723"/>
                </a:solidFill>
                <a:latin typeface="BIZ UDPゴシック" panose="020B0400000000000000" pitchFamily="50" charset="-128"/>
                <a:ea typeface="BIZ UDPゴシック" panose="020B0400000000000000" pitchFamily="50" charset="-128"/>
              </a:rPr>
              <a:t>人＝</a:t>
            </a:r>
            <a:r>
              <a:rPr lang="en-US" altLang="ja-JP" sz="1100" dirty="0">
                <a:solidFill>
                  <a:srgbClr val="302723"/>
                </a:solidFill>
                <a:latin typeface="BIZ UDPゴシック" panose="020B0400000000000000" pitchFamily="50" charset="-128"/>
                <a:ea typeface="BIZ UDPゴシック" panose="020B0400000000000000" pitchFamily="50" charset="-128"/>
              </a:rPr>
              <a:t>4</a:t>
            </a:r>
            <a:r>
              <a:rPr lang="ja-JP" altLang="en-US" sz="1100" dirty="0">
                <a:solidFill>
                  <a:srgbClr val="302723"/>
                </a:solidFill>
                <a:latin typeface="BIZ UDPゴシック" panose="020B0400000000000000" pitchFamily="50" charset="-128"/>
                <a:ea typeface="BIZ UDPゴシック" panose="020B0400000000000000" pitchFamily="50" charset="-128"/>
              </a:rPr>
              <a:t>万円</a:t>
            </a:r>
          </a:p>
          <a:p>
            <a:pPr lvl="0" algn="just">
              <a:lnSpc>
                <a:spcPct val="150000"/>
              </a:lnSpc>
              <a:spcBef>
                <a:spcPts val="600"/>
              </a:spcBef>
            </a:pPr>
            <a:r>
              <a:rPr lang="ja-JP" altLang="en-US" sz="1100" dirty="0">
                <a:solidFill>
                  <a:srgbClr val="302723"/>
                </a:solidFill>
                <a:latin typeface="BIZ UDPゴシック" panose="020B0400000000000000" pitchFamily="50" charset="-128"/>
                <a:ea typeface="BIZ UDPゴシック" panose="020B0400000000000000" pitchFamily="50" charset="-128"/>
              </a:rPr>
              <a:t>■調整給付額の計算</a:t>
            </a:r>
          </a:p>
          <a:p>
            <a:pPr marL="228600" lvl="0" indent="-228600" algn="just">
              <a:lnSpc>
                <a:spcPct val="150000"/>
              </a:lnSpc>
              <a:spcBef>
                <a:spcPts val="600"/>
              </a:spcBef>
              <a:buFont typeface="+mj-ea"/>
              <a:buAutoNum type="circleNumDbPlain"/>
            </a:pPr>
            <a:r>
              <a:rPr lang="ja-JP" altLang="en-US" sz="1100" dirty="0">
                <a:solidFill>
                  <a:srgbClr val="302723"/>
                </a:solidFill>
                <a:latin typeface="BIZ UDPゴシック" panose="020B0400000000000000" pitchFamily="50" charset="-128"/>
                <a:ea typeface="BIZ UDPゴシック" panose="020B0400000000000000" pitchFamily="50" charset="-128"/>
              </a:rPr>
              <a:t>所得税分控除不足額：</a:t>
            </a:r>
            <a:r>
              <a:rPr lang="en-US" altLang="ja-JP" sz="1100" dirty="0">
                <a:solidFill>
                  <a:srgbClr val="302723"/>
                </a:solidFill>
                <a:latin typeface="BIZ UDPゴシック" panose="020B0400000000000000" pitchFamily="50" charset="-128"/>
                <a:ea typeface="BIZ UDPゴシック" panose="020B0400000000000000" pitchFamily="50" charset="-128"/>
              </a:rPr>
              <a:t>12</a:t>
            </a:r>
            <a:r>
              <a:rPr lang="ja-JP" altLang="en-US" sz="1100" dirty="0">
                <a:solidFill>
                  <a:srgbClr val="302723"/>
                </a:solidFill>
                <a:latin typeface="BIZ UDPゴシック" panose="020B0400000000000000" pitchFamily="50" charset="-128"/>
                <a:ea typeface="BIZ UDPゴシック" panose="020B0400000000000000" pitchFamily="50" charset="-128"/>
              </a:rPr>
              <a:t>万円－</a:t>
            </a:r>
            <a:r>
              <a:rPr lang="en-US" altLang="ja-JP" sz="1100" dirty="0">
                <a:solidFill>
                  <a:srgbClr val="302723"/>
                </a:solidFill>
                <a:latin typeface="BIZ UDPゴシック" panose="020B0400000000000000" pitchFamily="50" charset="-128"/>
                <a:ea typeface="BIZ UDPゴシック" panose="020B0400000000000000" pitchFamily="50" charset="-128"/>
              </a:rPr>
              <a:t>7</a:t>
            </a:r>
            <a:r>
              <a:rPr lang="ja-JP" altLang="en-US" sz="1100" dirty="0">
                <a:solidFill>
                  <a:srgbClr val="302723"/>
                </a:solidFill>
                <a:latin typeface="BIZ UDPゴシック" panose="020B0400000000000000" pitchFamily="50" charset="-128"/>
                <a:ea typeface="BIZ UDPゴシック" panose="020B0400000000000000" pitchFamily="50" charset="-128"/>
              </a:rPr>
              <a:t>万</a:t>
            </a:r>
            <a:r>
              <a:rPr lang="en-US" altLang="ja-JP" sz="1100" dirty="0">
                <a:solidFill>
                  <a:srgbClr val="302723"/>
                </a:solidFill>
                <a:latin typeface="BIZ UDPゴシック" panose="020B0400000000000000" pitchFamily="50" charset="-128"/>
                <a:ea typeface="BIZ UDPゴシック" panose="020B0400000000000000" pitchFamily="50" charset="-128"/>
              </a:rPr>
              <a:t>2</a:t>
            </a:r>
            <a:r>
              <a:rPr lang="ja-JP" altLang="en-US" sz="1100" dirty="0">
                <a:solidFill>
                  <a:srgbClr val="302723"/>
                </a:solidFill>
                <a:latin typeface="BIZ UDPゴシック" panose="020B0400000000000000" pitchFamily="50" charset="-128"/>
                <a:ea typeface="BIZ UDPゴシック" panose="020B0400000000000000" pitchFamily="50" charset="-128"/>
              </a:rPr>
              <a:t>千円＝</a:t>
            </a:r>
            <a:r>
              <a:rPr lang="en-US" altLang="ja-JP" sz="1100" dirty="0">
                <a:solidFill>
                  <a:srgbClr val="302723"/>
                </a:solidFill>
                <a:latin typeface="BIZ UDPゴシック" panose="020B0400000000000000" pitchFamily="50" charset="-128"/>
                <a:ea typeface="BIZ UDPゴシック" panose="020B0400000000000000" pitchFamily="50" charset="-128"/>
              </a:rPr>
              <a:t>4</a:t>
            </a:r>
            <a:r>
              <a:rPr lang="ja-JP" altLang="en-US" sz="1100" dirty="0">
                <a:solidFill>
                  <a:srgbClr val="302723"/>
                </a:solidFill>
                <a:latin typeface="BIZ UDPゴシック" panose="020B0400000000000000" pitchFamily="50" charset="-128"/>
                <a:ea typeface="BIZ UDPゴシック" panose="020B0400000000000000" pitchFamily="50" charset="-128"/>
              </a:rPr>
              <a:t>万</a:t>
            </a:r>
            <a:r>
              <a:rPr lang="en-US" altLang="ja-JP" sz="1100" dirty="0">
                <a:solidFill>
                  <a:srgbClr val="302723"/>
                </a:solidFill>
                <a:latin typeface="BIZ UDPゴシック" panose="020B0400000000000000" pitchFamily="50" charset="-128"/>
                <a:ea typeface="BIZ UDPゴシック" panose="020B0400000000000000" pitchFamily="50" charset="-128"/>
              </a:rPr>
              <a:t>8</a:t>
            </a:r>
            <a:r>
              <a:rPr lang="ja-JP" altLang="en-US" sz="1100" dirty="0">
                <a:solidFill>
                  <a:srgbClr val="302723"/>
                </a:solidFill>
                <a:latin typeface="BIZ UDPゴシック" panose="020B0400000000000000" pitchFamily="50" charset="-128"/>
                <a:ea typeface="BIZ UDPゴシック" panose="020B0400000000000000" pitchFamily="50" charset="-128"/>
              </a:rPr>
              <a:t>千円</a:t>
            </a:r>
          </a:p>
          <a:p>
            <a:pPr marL="228600" lvl="0" indent="-228600" algn="just">
              <a:lnSpc>
                <a:spcPct val="150000"/>
              </a:lnSpc>
              <a:spcBef>
                <a:spcPts val="600"/>
              </a:spcBef>
              <a:buFont typeface="+mj-ea"/>
              <a:buAutoNum type="circleNumDbPlain"/>
            </a:pPr>
            <a:r>
              <a:rPr lang="ja-JP" altLang="en-US" sz="1100" dirty="0">
                <a:solidFill>
                  <a:srgbClr val="302723"/>
                </a:solidFill>
                <a:latin typeface="BIZ UDPゴシック" panose="020B0400000000000000" pitchFamily="50" charset="-128"/>
                <a:ea typeface="BIZ UDPゴシック" panose="020B0400000000000000" pitchFamily="50" charset="-128"/>
              </a:rPr>
              <a:t>個人住民税分控除不足額：</a:t>
            </a:r>
            <a:r>
              <a:rPr lang="en-US" altLang="ja-JP" sz="1100" dirty="0">
                <a:solidFill>
                  <a:srgbClr val="302723"/>
                </a:solidFill>
                <a:latin typeface="BIZ UDPゴシック" panose="020B0400000000000000" pitchFamily="50" charset="-128"/>
                <a:ea typeface="BIZ UDPゴシック" panose="020B0400000000000000" pitchFamily="50" charset="-128"/>
              </a:rPr>
              <a:t>4</a:t>
            </a:r>
            <a:r>
              <a:rPr lang="ja-JP" altLang="en-US" sz="1100" dirty="0">
                <a:solidFill>
                  <a:srgbClr val="302723"/>
                </a:solidFill>
                <a:latin typeface="BIZ UDPゴシック" panose="020B0400000000000000" pitchFamily="50" charset="-128"/>
                <a:ea typeface="BIZ UDPゴシック" panose="020B0400000000000000" pitchFamily="50" charset="-128"/>
              </a:rPr>
              <a:t>万円－</a:t>
            </a:r>
            <a:r>
              <a:rPr lang="en-US" altLang="ja-JP" sz="1100" dirty="0">
                <a:solidFill>
                  <a:srgbClr val="302723"/>
                </a:solidFill>
                <a:latin typeface="BIZ UDPゴシック" panose="020B0400000000000000" pitchFamily="50" charset="-128"/>
                <a:ea typeface="BIZ UDPゴシック" panose="020B0400000000000000" pitchFamily="50" charset="-128"/>
              </a:rPr>
              <a:t>2</a:t>
            </a:r>
            <a:r>
              <a:rPr lang="ja-JP" altLang="en-US" sz="1100" dirty="0">
                <a:solidFill>
                  <a:srgbClr val="302723"/>
                </a:solidFill>
                <a:latin typeface="BIZ UDPゴシック" panose="020B0400000000000000" pitchFamily="50" charset="-128"/>
                <a:ea typeface="BIZ UDPゴシック" panose="020B0400000000000000" pitchFamily="50" charset="-128"/>
              </a:rPr>
              <a:t>万</a:t>
            </a:r>
            <a:r>
              <a:rPr lang="en-US" altLang="ja-JP" sz="1100" dirty="0">
                <a:solidFill>
                  <a:srgbClr val="302723"/>
                </a:solidFill>
                <a:latin typeface="BIZ UDPゴシック" panose="020B0400000000000000" pitchFamily="50" charset="-128"/>
                <a:ea typeface="BIZ UDPゴシック" panose="020B0400000000000000" pitchFamily="50" charset="-128"/>
              </a:rPr>
              <a:t>5</a:t>
            </a:r>
            <a:r>
              <a:rPr lang="ja-JP" altLang="en-US" sz="1100" dirty="0">
                <a:solidFill>
                  <a:srgbClr val="302723"/>
                </a:solidFill>
                <a:latin typeface="BIZ UDPゴシック" panose="020B0400000000000000" pitchFamily="50" charset="-128"/>
                <a:ea typeface="BIZ UDPゴシック" panose="020B0400000000000000" pitchFamily="50" charset="-128"/>
              </a:rPr>
              <a:t>千円＝</a:t>
            </a:r>
            <a:r>
              <a:rPr lang="en-US" altLang="ja-JP" sz="1100" dirty="0">
                <a:solidFill>
                  <a:srgbClr val="302723"/>
                </a:solidFill>
                <a:latin typeface="BIZ UDPゴシック" panose="020B0400000000000000" pitchFamily="50" charset="-128"/>
                <a:ea typeface="BIZ UDPゴシック" panose="020B0400000000000000" pitchFamily="50" charset="-128"/>
              </a:rPr>
              <a:t>1</a:t>
            </a:r>
            <a:r>
              <a:rPr lang="ja-JP" altLang="en-US" sz="1100" dirty="0">
                <a:solidFill>
                  <a:srgbClr val="302723"/>
                </a:solidFill>
                <a:latin typeface="BIZ UDPゴシック" panose="020B0400000000000000" pitchFamily="50" charset="-128"/>
                <a:ea typeface="BIZ UDPゴシック" panose="020B0400000000000000" pitchFamily="50" charset="-128"/>
              </a:rPr>
              <a:t>万</a:t>
            </a:r>
            <a:r>
              <a:rPr lang="en-US" altLang="ja-JP" sz="1100" dirty="0">
                <a:solidFill>
                  <a:srgbClr val="302723"/>
                </a:solidFill>
                <a:latin typeface="BIZ UDPゴシック" panose="020B0400000000000000" pitchFamily="50" charset="-128"/>
                <a:ea typeface="BIZ UDPゴシック" panose="020B0400000000000000" pitchFamily="50" charset="-128"/>
              </a:rPr>
              <a:t>5</a:t>
            </a:r>
            <a:r>
              <a:rPr lang="ja-JP" altLang="en-US" sz="1100" dirty="0">
                <a:solidFill>
                  <a:srgbClr val="302723"/>
                </a:solidFill>
                <a:latin typeface="BIZ UDPゴシック" panose="020B0400000000000000" pitchFamily="50" charset="-128"/>
                <a:ea typeface="BIZ UDPゴシック" panose="020B0400000000000000" pitchFamily="50" charset="-128"/>
              </a:rPr>
              <a:t>千円</a:t>
            </a:r>
          </a:p>
          <a:p>
            <a:pPr marL="228600" lvl="0" indent="-228600" algn="just">
              <a:lnSpc>
                <a:spcPct val="150000"/>
              </a:lnSpc>
              <a:spcBef>
                <a:spcPts val="600"/>
              </a:spcBef>
              <a:buFont typeface="+mj-ea"/>
              <a:buAutoNum type="circleNumDbPlain"/>
            </a:pPr>
            <a:r>
              <a:rPr lang="ja-JP" altLang="en-US" sz="1100" dirty="0">
                <a:solidFill>
                  <a:srgbClr val="302723"/>
                </a:solidFill>
                <a:latin typeface="BIZ UDPゴシック" panose="020B0400000000000000" pitchFamily="50" charset="-128"/>
                <a:ea typeface="BIZ UDPゴシック" panose="020B0400000000000000" pitchFamily="50" charset="-128"/>
              </a:rPr>
              <a:t>調整給付額：➀＋➁＝</a:t>
            </a:r>
            <a:r>
              <a:rPr lang="en-US" altLang="ja-JP" sz="1100" dirty="0">
                <a:solidFill>
                  <a:srgbClr val="302723"/>
                </a:solidFill>
                <a:latin typeface="BIZ UDPゴシック" panose="020B0400000000000000" pitchFamily="50" charset="-128"/>
                <a:ea typeface="BIZ UDPゴシック" panose="020B0400000000000000" pitchFamily="50" charset="-128"/>
              </a:rPr>
              <a:t>6</a:t>
            </a:r>
            <a:r>
              <a:rPr lang="ja-JP" altLang="en-US" sz="1100" dirty="0">
                <a:solidFill>
                  <a:srgbClr val="302723"/>
                </a:solidFill>
                <a:latin typeface="BIZ UDPゴシック" panose="020B0400000000000000" pitchFamily="50" charset="-128"/>
                <a:ea typeface="BIZ UDPゴシック" panose="020B0400000000000000" pitchFamily="50" charset="-128"/>
              </a:rPr>
              <a:t>万</a:t>
            </a:r>
            <a:r>
              <a:rPr lang="en-US" altLang="ja-JP" sz="1100" dirty="0">
                <a:solidFill>
                  <a:srgbClr val="302723"/>
                </a:solidFill>
                <a:latin typeface="BIZ UDPゴシック" panose="020B0400000000000000" pitchFamily="50" charset="-128"/>
                <a:ea typeface="BIZ UDPゴシック" panose="020B0400000000000000" pitchFamily="50" charset="-128"/>
              </a:rPr>
              <a:t>3</a:t>
            </a:r>
            <a:r>
              <a:rPr lang="ja-JP" altLang="en-US" sz="1100" dirty="0">
                <a:solidFill>
                  <a:srgbClr val="302723"/>
                </a:solidFill>
                <a:latin typeface="BIZ UDPゴシック" panose="020B0400000000000000" pitchFamily="50" charset="-128"/>
                <a:ea typeface="BIZ UDPゴシック" panose="020B0400000000000000" pitchFamily="50" charset="-128"/>
              </a:rPr>
              <a:t>千円⇒</a:t>
            </a:r>
            <a:r>
              <a:rPr lang="en-US" altLang="ja-JP" sz="1100" dirty="0">
                <a:solidFill>
                  <a:srgbClr val="302723"/>
                </a:solidFill>
                <a:latin typeface="BIZ UDPゴシック" panose="020B0400000000000000" pitchFamily="50" charset="-128"/>
                <a:ea typeface="BIZ UDPゴシック" panose="020B0400000000000000" pitchFamily="50" charset="-128"/>
              </a:rPr>
              <a:t>7</a:t>
            </a:r>
            <a:r>
              <a:rPr lang="ja-JP" altLang="en-US" sz="1100" dirty="0">
                <a:solidFill>
                  <a:srgbClr val="302723"/>
                </a:solidFill>
                <a:latin typeface="BIZ UDPゴシック" panose="020B0400000000000000" pitchFamily="50" charset="-128"/>
                <a:ea typeface="BIZ UDPゴシック" panose="020B0400000000000000" pitchFamily="50" charset="-128"/>
              </a:rPr>
              <a:t>万円（</a:t>
            </a:r>
            <a:r>
              <a:rPr lang="en-US" altLang="ja-JP" sz="1100" dirty="0">
                <a:solidFill>
                  <a:srgbClr val="302723"/>
                </a:solidFill>
                <a:latin typeface="BIZ UDPゴシック" panose="020B0400000000000000" pitchFamily="50" charset="-128"/>
                <a:ea typeface="BIZ UDPゴシック" panose="020B0400000000000000" pitchFamily="50" charset="-128"/>
              </a:rPr>
              <a:t>1</a:t>
            </a:r>
            <a:r>
              <a:rPr lang="ja-JP" altLang="en-US" sz="1100" dirty="0">
                <a:solidFill>
                  <a:srgbClr val="302723"/>
                </a:solidFill>
                <a:latin typeface="BIZ UDPゴシック" panose="020B0400000000000000" pitchFamily="50" charset="-128"/>
                <a:ea typeface="BIZ UDPゴシック" panose="020B0400000000000000" pitchFamily="50" charset="-128"/>
              </a:rPr>
              <a:t>万円単位で切上げ）</a:t>
            </a:r>
          </a:p>
        </p:txBody>
      </p:sp>
    </p:spTree>
    <p:extLst>
      <p:ext uri="{BB962C8B-B14F-4D97-AF65-F5344CB8AC3E}">
        <p14:creationId xmlns:p14="http://schemas.microsoft.com/office/powerpoint/2010/main" val="24210151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1303</TotalTime>
  <Words>515</Words>
  <Application>Microsoft Office PowerPoint</Application>
  <PresentationFormat>A4 210 x 297 mm</PresentationFormat>
  <Paragraphs>21</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UDPゴシック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Tsujita Kaoru</dc:creator>
  <cp:lastModifiedBy>健一 郡山</cp:lastModifiedBy>
  <cp:revision>107</cp:revision>
  <dcterms:created xsi:type="dcterms:W3CDTF">2023-05-08T10:12:02Z</dcterms:created>
  <dcterms:modified xsi:type="dcterms:W3CDTF">2024-06-07T04:32:36Z</dcterms:modified>
</cp:coreProperties>
</file>