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66FF"/>
    <a:srgbClr val="CCFFCC"/>
    <a:srgbClr val="B3EBAB"/>
    <a:srgbClr val="FF3300"/>
    <a:srgbClr val="FFFFCC"/>
    <a:srgbClr val="FFCC99"/>
    <a:srgbClr val="FFFF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3" autoAdjust="0"/>
    <p:restoredTop sz="94660"/>
  </p:normalViewPr>
  <p:slideViewPr>
    <p:cSldViewPr>
      <p:cViewPr varScale="1">
        <p:scale>
          <a:sx n="55" d="100"/>
          <a:sy n="55" d="100"/>
        </p:scale>
        <p:origin x="3086" y="4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B02118-3848-4EE8-B7D5-2674E4BA9993}" type="datetimeFigureOut">
              <a:rPr kumimoji="1" lang="ja-JP" altLang="en-US" smtClean="0"/>
              <a:t>2023/10/31</a:t>
            </a:fld>
            <a:endParaRPr kumimoji="1" lang="ja-JP" altLang="en-US"/>
          </a:p>
        </p:txBody>
      </p:sp>
      <p:sp>
        <p:nvSpPr>
          <p:cNvPr id="4" name="スライド イメージ プレースホルダー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EEAAD6-AF03-4C84-B1C5-3AE7803B04DD}" type="slidenum">
              <a:rPr kumimoji="1" lang="ja-JP" altLang="en-US" smtClean="0"/>
              <a:t>‹#›</a:t>
            </a:fld>
            <a:endParaRPr kumimoji="1" lang="ja-JP" altLang="en-US"/>
          </a:p>
        </p:txBody>
      </p:sp>
    </p:spTree>
    <p:extLst>
      <p:ext uri="{BB962C8B-B14F-4D97-AF65-F5344CB8AC3E}">
        <p14:creationId xmlns:p14="http://schemas.microsoft.com/office/powerpoint/2010/main" val="30301059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EEAAD6-AF03-4C84-B1C5-3AE7803B04DD}" type="slidenum">
              <a:rPr kumimoji="1" lang="ja-JP" altLang="en-US" smtClean="0"/>
              <a:t>1</a:t>
            </a:fld>
            <a:endParaRPr kumimoji="1" lang="ja-JP" altLang="en-US"/>
          </a:p>
        </p:txBody>
      </p:sp>
    </p:spTree>
    <p:extLst>
      <p:ext uri="{BB962C8B-B14F-4D97-AF65-F5344CB8AC3E}">
        <p14:creationId xmlns:p14="http://schemas.microsoft.com/office/powerpoint/2010/main" val="9429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94055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335617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2557858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62015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51920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449214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286905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519204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167397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125346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BDED75-A25D-4AA4-A89E-DE8CA2CA4A8F}" type="datetimeFigureOut">
              <a:rPr kumimoji="1" lang="ja-JP" altLang="en-US" smtClean="0"/>
              <a:t>2023/10/31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160622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DBDED75-A25D-4AA4-A89E-DE8CA2CA4A8F}" type="datetimeFigureOut">
              <a:rPr kumimoji="1" lang="ja-JP" altLang="en-US" smtClean="0"/>
              <a:t>2023/10/31</a:t>
            </a:fld>
            <a:endParaRPr kumimoji="1" lang="ja-JP" altLang="en-US" dirty="0"/>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DEF43782-4EA2-4B50-875E-AAA00657FABD}" type="slidenum">
              <a:rPr kumimoji="1" lang="ja-JP" altLang="en-US" smtClean="0"/>
              <a:t>‹#›</a:t>
            </a:fld>
            <a:endParaRPr kumimoji="1" lang="ja-JP" altLang="en-US" dirty="0"/>
          </a:p>
        </p:txBody>
      </p:sp>
      <p:sp>
        <p:nvSpPr>
          <p:cNvPr id="7" name="テキスト ボックス 6"/>
          <p:cNvSpPr txBox="1"/>
          <p:nvPr userDrawn="1"/>
        </p:nvSpPr>
        <p:spPr>
          <a:xfrm>
            <a:off x="-6092" y="0"/>
            <a:ext cx="6870184" cy="632893"/>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defPPr>
              <a:defRPr lang="ja-JP"/>
            </a:defPPr>
            <a:lvl1pPr algn="ctr">
              <a:defRPr>
                <a:solidFill>
                  <a:schemeClr val="lt1"/>
                </a:solidFill>
                <a:latin typeface="HGSｺﾞｼｯｸE" panose="020B0900000000000000" pitchFamily="50" charset="-128"/>
                <a:ea typeface="HGSｺﾞｼｯｸE" panose="020B0900000000000000"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ja-JP" altLang="en-US" sz="2800" dirty="0">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userDrawn="1"/>
        </p:nvSpPr>
        <p:spPr>
          <a:xfrm>
            <a:off x="-6092" y="9705528"/>
            <a:ext cx="6870184" cy="200472"/>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defPPr>
              <a:defRPr lang="ja-JP"/>
            </a:defPPr>
            <a:lvl1pPr algn="ctr">
              <a:defRPr>
                <a:solidFill>
                  <a:schemeClr val="lt1"/>
                </a:solidFill>
                <a:latin typeface="HGSｺﾞｼｯｸE" panose="020B0900000000000000" pitchFamily="50" charset="-128"/>
                <a:ea typeface="HGSｺﾞｼｯｸE" panose="020B0900000000000000"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ja-JP" altLang="en-US" sz="28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363873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テキスト ボックス 106"/>
          <p:cNvSpPr txBox="1"/>
          <p:nvPr/>
        </p:nvSpPr>
        <p:spPr>
          <a:xfrm>
            <a:off x="847193" y="0"/>
            <a:ext cx="5161671" cy="6328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defPPr>
              <a:defRPr lang="ja-JP"/>
            </a:defPPr>
            <a:lvl1pPr algn="ctr">
              <a:defRPr>
                <a:solidFill>
                  <a:schemeClr val="lt1"/>
                </a:solidFill>
                <a:latin typeface="HGSｺﾞｼｯｸE" panose="020B0900000000000000" pitchFamily="50" charset="-128"/>
                <a:ea typeface="HGSｺﾞｼｯｸE" panose="020B0900000000000000"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ja-JP" sz="2800" dirty="0">
                <a:latin typeface="HGP創英角ｺﾞｼｯｸUB" panose="020B0900000000000000" pitchFamily="50" charset="-128"/>
                <a:ea typeface="HGP創英角ｺﾞｼｯｸUB" panose="020B0900000000000000" pitchFamily="50" charset="-128"/>
              </a:rPr>
              <a:t>TOPICS</a:t>
            </a:r>
            <a:r>
              <a:rPr lang="ja-JP" altLang="en-US" sz="2800" dirty="0">
                <a:latin typeface="HGP創英角ｺﾞｼｯｸUB" panose="020B0900000000000000" pitchFamily="50" charset="-128"/>
                <a:ea typeface="HGP創英角ｺﾞｼｯｸUB" panose="020B0900000000000000" pitchFamily="50" charset="-128"/>
              </a:rPr>
              <a:t> </a:t>
            </a:r>
            <a:r>
              <a:rPr lang="en-US" altLang="ja-JP" sz="2800" dirty="0">
                <a:latin typeface="HGP創英角ｺﾞｼｯｸUB" panose="020B0900000000000000" pitchFamily="50" charset="-128"/>
                <a:ea typeface="HGP創英角ｺﾞｼｯｸUB" panose="020B0900000000000000" pitchFamily="50" charset="-128"/>
              </a:rPr>
              <a:t>2023</a:t>
            </a:r>
            <a:r>
              <a:rPr lang="ja-JP" altLang="en-US" sz="2800" dirty="0">
                <a:latin typeface="HGP創英角ｺﾞｼｯｸUB" panose="020B0900000000000000" pitchFamily="50" charset="-128"/>
                <a:ea typeface="HGP創英角ｺﾞｼｯｸUB" panose="020B0900000000000000" pitchFamily="50" charset="-128"/>
              </a:rPr>
              <a:t>年</a:t>
            </a:r>
            <a:r>
              <a:rPr lang="en-US" altLang="ja-JP" sz="2800" dirty="0">
                <a:latin typeface="HGP創英角ｺﾞｼｯｸUB" panose="020B0900000000000000" pitchFamily="50" charset="-128"/>
                <a:ea typeface="HGP創英角ｺﾞｼｯｸUB" panose="020B0900000000000000" pitchFamily="50" charset="-128"/>
              </a:rPr>
              <a:t>11</a:t>
            </a:r>
            <a:r>
              <a:rPr lang="ja-JP" altLang="en-US" sz="2800">
                <a:latin typeface="HGP創英角ｺﾞｼｯｸUB" panose="020B0900000000000000" pitchFamily="50" charset="-128"/>
                <a:ea typeface="HGP創英角ｺﾞｼｯｸUB" panose="020B0900000000000000" pitchFamily="50" charset="-128"/>
              </a:rPr>
              <a:t>月</a:t>
            </a:r>
            <a:endParaRPr lang="ja-JP" altLang="en-US" sz="2800" dirty="0">
              <a:latin typeface="HGP創英角ｺﾞｼｯｸUB" panose="020B0900000000000000" pitchFamily="50" charset="-128"/>
              <a:ea typeface="HGP創英角ｺﾞｼｯｸUB" panose="020B0900000000000000" pitchFamily="50" charset="-128"/>
            </a:endParaRPr>
          </a:p>
        </p:txBody>
      </p:sp>
      <p:sp>
        <p:nvSpPr>
          <p:cNvPr id="68" name="正方形/長方形 67">
            <a:extLst>
              <a:ext uri="{FF2B5EF4-FFF2-40B4-BE49-F238E27FC236}">
                <a16:creationId xmlns:a16="http://schemas.microsoft.com/office/drawing/2014/main" id="{2286BC6A-F463-4B45-AFE8-9E4179571808}"/>
              </a:ext>
            </a:extLst>
          </p:cNvPr>
          <p:cNvSpPr/>
          <p:nvPr/>
        </p:nvSpPr>
        <p:spPr>
          <a:xfrm>
            <a:off x="-4237" y="3408277"/>
            <a:ext cx="6876000" cy="276999"/>
          </a:xfrm>
          <a:prstGeom prst="rect">
            <a:avLst/>
          </a:prstGeom>
          <a:solidFill>
            <a:schemeClr val="bg1">
              <a:lumMod val="85000"/>
            </a:schemeClr>
          </a:solidFill>
          <a:effectLst/>
        </p:spPr>
        <p:txBody>
          <a:bodyPr wrap="square">
            <a:spAutoFit/>
          </a:bodyPr>
          <a:lstStyle/>
          <a:p>
            <a:pPr algn="ctr"/>
            <a:r>
              <a:rPr lang="ja-JP" altLang="en-US" sz="1200" b="1" spc="300" dirty="0">
                <a:latin typeface="BIZ UDPゴシック" panose="020B0400000000000000" pitchFamily="50" charset="-128"/>
                <a:ea typeface="BIZ UDPゴシック" panose="020B0400000000000000" pitchFamily="50" charset="-128"/>
              </a:rPr>
              <a:t>金融機関が会社を評価する</a:t>
            </a:r>
            <a:r>
              <a:rPr lang="en-US" altLang="ja-JP" sz="1200" b="1" spc="300" dirty="0">
                <a:latin typeface="BIZ UDPゴシック" panose="020B0400000000000000" pitchFamily="50" charset="-128"/>
                <a:ea typeface="BIZ UDPゴシック" panose="020B0400000000000000" pitchFamily="50" charset="-128"/>
              </a:rPr>
              <a:t>6</a:t>
            </a:r>
            <a:r>
              <a:rPr lang="ja-JP" altLang="en-US" sz="1200" b="1" spc="300" dirty="0" err="1">
                <a:latin typeface="BIZ UDPゴシック" panose="020B0400000000000000" pitchFamily="50" charset="-128"/>
                <a:ea typeface="BIZ UDPゴシック" panose="020B0400000000000000" pitchFamily="50" charset="-128"/>
              </a:rPr>
              <a:t>つの</a:t>
            </a:r>
            <a:r>
              <a:rPr lang="ja-JP" altLang="en-US" sz="1200" b="1" spc="300" dirty="0">
                <a:latin typeface="BIZ UDPゴシック" panose="020B0400000000000000" pitchFamily="50" charset="-128"/>
                <a:ea typeface="BIZ UDPゴシック" panose="020B0400000000000000" pitchFamily="50" charset="-128"/>
              </a:rPr>
              <a:t>ポイント</a:t>
            </a:r>
          </a:p>
        </p:txBody>
      </p:sp>
      <p:graphicFrame>
        <p:nvGraphicFramePr>
          <p:cNvPr id="69" name="表 68">
            <a:extLst>
              <a:ext uri="{FF2B5EF4-FFF2-40B4-BE49-F238E27FC236}">
                <a16:creationId xmlns:a16="http://schemas.microsoft.com/office/drawing/2014/main" id="{FCA23C6F-500E-4266-B36E-F6344D2739BE}"/>
              </a:ext>
            </a:extLst>
          </p:cNvPr>
          <p:cNvGraphicFramePr>
            <a:graphicFrameLocks noGrp="1"/>
          </p:cNvGraphicFramePr>
          <p:nvPr>
            <p:extLst>
              <p:ext uri="{D42A27DB-BD31-4B8C-83A1-F6EECF244321}">
                <p14:modId xmlns:p14="http://schemas.microsoft.com/office/powerpoint/2010/main" val="3928071816"/>
              </p:ext>
            </p:extLst>
          </p:nvPr>
        </p:nvGraphicFramePr>
        <p:xfrm>
          <a:off x="116633" y="3752113"/>
          <a:ext cx="6624735" cy="3683067"/>
        </p:xfrm>
        <a:graphic>
          <a:graphicData uri="http://schemas.openxmlformats.org/drawingml/2006/table">
            <a:tbl>
              <a:tblPr bandRow="1">
                <a:tableStyleId>{5C22544A-7EE6-4342-B048-85BDC9FD1C3A}</a:tableStyleId>
              </a:tblPr>
              <a:tblGrid>
                <a:gridCol w="2208245">
                  <a:extLst>
                    <a:ext uri="{9D8B030D-6E8A-4147-A177-3AD203B41FA5}">
                      <a16:colId xmlns:a16="http://schemas.microsoft.com/office/drawing/2014/main" val="2253702367"/>
                    </a:ext>
                  </a:extLst>
                </a:gridCol>
                <a:gridCol w="2208245">
                  <a:extLst>
                    <a:ext uri="{9D8B030D-6E8A-4147-A177-3AD203B41FA5}">
                      <a16:colId xmlns:a16="http://schemas.microsoft.com/office/drawing/2014/main" val="1417425397"/>
                    </a:ext>
                  </a:extLst>
                </a:gridCol>
                <a:gridCol w="2208245">
                  <a:extLst>
                    <a:ext uri="{9D8B030D-6E8A-4147-A177-3AD203B41FA5}">
                      <a16:colId xmlns:a16="http://schemas.microsoft.com/office/drawing/2014/main" val="1284542717"/>
                    </a:ext>
                  </a:extLst>
                </a:gridCol>
              </a:tblGrid>
              <a:tr h="257317">
                <a:tc gridSpan="3">
                  <a:txBody>
                    <a:bodyPr/>
                    <a:lstStyle/>
                    <a:p>
                      <a:pPr algn="ctr"/>
                      <a:r>
                        <a:rPr kumimoji="1" lang="ja-JP" altLang="en-US" sz="900" dirty="0">
                          <a:latin typeface="BIZ UDPゴシック" panose="020B0400000000000000" pitchFamily="50" charset="-128"/>
                          <a:ea typeface="BIZ UDPゴシック" panose="020B0400000000000000" pitchFamily="50" charset="-128"/>
                        </a:rPr>
                        <a:t>貸借対照表</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endParaRPr kumimoji="1" lang="ja-JP" altLang="en-US"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2645586"/>
                  </a:ext>
                </a:extLst>
              </a:tr>
              <a:tr h="1784066">
                <a:tc>
                  <a:txBody>
                    <a:bodyPr/>
                    <a:lstStyle/>
                    <a:p>
                      <a:pPr algn="ctr">
                        <a:spcBef>
                          <a:spcPts val="300"/>
                        </a:spcBef>
                      </a:pPr>
                      <a:r>
                        <a:rPr kumimoji="1" lang="ja-JP" altLang="en-US" sz="900" b="1" dirty="0">
                          <a:latin typeface="BIZ UDPゴシック" panose="020B0400000000000000" pitchFamily="50" charset="-128"/>
                          <a:ea typeface="BIZ UDPゴシック" panose="020B0400000000000000" pitchFamily="50" charset="-128"/>
                        </a:rPr>
                        <a:t>① 資産状況</a:t>
                      </a:r>
                      <a:endParaRPr kumimoji="1" lang="en-US" altLang="ja-JP" sz="500" b="1"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貸借対照表から会社の資産がどのような状況にあるかが評価されます。</a:t>
                      </a:r>
                      <a:endParaRPr lang="en-US" altLang="ja-JP" sz="700"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 総資産のうち純資産が占める割合</a:t>
                      </a:r>
                    </a:p>
                    <a:p>
                      <a:pPr algn="just">
                        <a:spcBef>
                          <a:spcPts val="0"/>
                        </a:spcBef>
                      </a:pPr>
                      <a:r>
                        <a:rPr lang="ja-JP" altLang="en-US" sz="700" dirty="0">
                          <a:latin typeface="BIZ UDPゴシック" panose="020B0400000000000000" pitchFamily="50" charset="-128"/>
                          <a:ea typeface="BIZ UDPゴシック" panose="020B0400000000000000" pitchFamily="50" charset="-128"/>
                        </a:rPr>
                        <a:t>・ 流動資産よりも流動負債が多くないか</a:t>
                      </a:r>
                    </a:p>
                    <a:p>
                      <a:pPr algn="just">
                        <a:spcBef>
                          <a:spcPts val="0"/>
                        </a:spcBef>
                      </a:pPr>
                      <a:r>
                        <a:rPr lang="ja-JP" altLang="en-US" sz="700" dirty="0">
                          <a:latin typeface="BIZ UDPゴシック" panose="020B0400000000000000" pitchFamily="50" charset="-128"/>
                          <a:ea typeface="BIZ UDPゴシック" panose="020B0400000000000000" pitchFamily="50" charset="-128"/>
                        </a:rPr>
                        <a:t>・ 借入金の額や負債全体における割合</a:t>
                      </a:r>
                      <a:endParaRPr lang="en-US" altLang="ja-JP" sz="700"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それぞれの観点について、金融機関は独自で基準を持っています。例えば、純資産の占める割合が多かったり、負債の占める割合が少なかったりすると評価が高くなるはずです。その基準と貸借対照表から読み取れる数字を比較して、プラスやマイナスの評価が下されると考えましょう。</a:t>
                      </a:r>
                      <a:endParaRPr lang="en-US" altLang="ja-JP" sz="700" dirty="0">
                        <a:latin typeface="BIZ UDPゴシック" panose="020B0400000000000000" pitchFamily="50" charset="-128"/>
                        <a:ea typeface="BIZ UDPゴシック" panose="020B0400000000000000" pitchFamily="50" charset="-128"/>
                      </a:endParaRP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spcBef>
                          <a:spcPts val="300"/>
                        </a:spcBef>
                      </a:pPr>
                      <a:r>
                        <a:rPr kumimoji="1" lang="ja-JP" altLang="en-US" sz="900" b="1" dirty="0">
                          <a:latin typeface="BIZ UDPゴシック" panose="020B0400000000000000" pitchFamily="50" charset="-128"/>
                          <a:ea typeface="BIZ UDPゴシック" panose="020B0400000000000000" pitchFamily="50" charset="-128"/>
                        </a:rPr>
                        <a:t>② </a:t>
                      </a:r>
                      <a:r>
                        <a:rPr kumimoji="1" lang="zh-TW" altLang="en-US" sz="900" b="1" dirty="0">
                          <a:latin typeface="BIZ UDPゴシック" panose="020B0400000000000000" pitchFamily="50" charset="-128"/>
                          <a:ea typeface="BIZ UDPゴシック" panose="020B0400000000000000" pitchFamily="50" charset="-128"/>
                        </a:rPr>
                        <a:t>売上債権回転期間</a:t>
                      </a:r>
                      <a:endParaRPr kumimoji="1" lang="en-US" altLang="zh-TW" sz="500" b="1"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売上債権回転期間とは、売上高に対する売上債権の割合を指します。つまり、会社が所有する売上債権がどの程度の期間で回収できるかを示す値です。回転期間が短いほど、売上債権の現金化が素早いと判断できます。回転期間が長すぎると、会社の資金繰りに問題が生じていると判断されかねません。</a:t>
                      </a:r>
                      <a:endParaRPr lang="en-US" altLang="ja-JP" sz="700"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帳簿上は売上が確保できていても、現金が不足して支払いが滞る「黒字倒産」に陥る可能性があるからです。このような会社は、金融機関のリスクになってしまいます。逆に、回転期間が短ければ資金繰りが良いと判断され、金融機関からプラスの評価を受けるでしょう。</a:t>
                      </a:r>
                      <a:endParaRPr lang="en-US" altLang="ja-JP" sz="700" dirty="0">
                        <a:latin typeface="BIZ UDPゴシック" panose="020B0400000000000000" pitchFamily="50" charset="-128"/>
                        <a:ea typeface="BIZ UDPゴシック" panose="020B0400000000000000" pitchFamily="50" charset="-128"/>
                      </a:endParaRP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spcBef>
                          <a:spcPts val="300"/>
                        </a:spcBef>
                      </a:pPr>
                      <a:r>
                        <a:rPr kumimoji="1" lang="ja-JP" altLang="en-US" sz="900" b="1" dirty="0">
                          <a:latin typeface="BIZ UDPゴシック" panose="020B0400000000000000" pitchFamily="50" charset="-128"/>
                          <a:ea typeface="BIZ UDPゴシック" panose="020B0400000000000000" pitchFamily="50" charset="-128"/>
                        </a:rPr>
                        <a:t>③ 債務償還年数</a:t>
                      </a:r>
                      <a:endParaRPr kumimoji="1" lang="en-US" altLang="ja-JP" sz="500" b="1"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債務償還年数とは「借入金を何年で返済できるか」を示す指標です。年数が長ければ長いほど、返済に期間を要すことを意味し、金融機関からの評価が下がってしまいます。言い換えると、債務償還年数は「会社の返済能力」を表したものです。返済能力が高いと判断されれば、融資を受けられる可能性は高まり、そうでなければ下がってしまいます。</a:t>
                      </a:r>
                    </a:p>
                    <a:p>
                      <a:pPr algn="just">
                        <a:spcBef>
                          <a:spcPts val="300"/>
                        </a:spcBef>
                      </a:pPr>
                      <a:r>
                        <a:rPr lang="ja-JP" altLang="en-US" sz="700" dirty="0">
                          <a:latin typeface="BIZ UDPゴシック" panose="020B0400000000000000" pitchFamily="50" charset="-128"/>
                          <a:ea typeface="BIZ UDPゴシック" panose="020B0400000000000000" pitchFamily="50" charset="-128"/>
                        </a:rPr>
                        <a:t>なお、一般的には「</a:t>
                      </a:r>
                      <a:r>
                        <a:rPr lang="en-US" altLang="ja-JP" sz="700" dirty="0">
                          <a:latin typeface="BIZ UDPゴシック" panose="020B0400000000000000" pitchFamily="50" charset="-128"/>
                          <a:ea typeface="BIZ UDPゴシック" panose="020B0400000000000000" pitchFamily="50" charset="-128"/>
                        </a:rPr>
                        <a:t>10</a:t>
                      </a:r>
                      <a:r>
                        <a:rPr lang="ja-JP" altLang="en-US" sz="700" dirty="0">
                          <a:latin typeface="BIZ UDPゴシック" panose="020B0400000000000000" pitchFamily="50" charset="-128"/>
                          <a:ea typeface="BIZ UDPゴシック" panose="020B0400000000000000" pitchFamily="50" charset="-128"/>
                        </a:rPr>
                        <a:t>年以内であれば健全な資金繰りである」と判断されます。業界や業種によって判断基準は少々異なりますが、ひとつの目安として捉えてください。</a:t>
                      </a: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72005303"/>
                  </a:ext>
                </a:extLst>
              </a:tr>
              <a:tr h="257317">
                <a:tc gridSpan="2">
                  <a:txBody>
                    <a:bodyPr/>
                    <a:lstStyle/>
                    <a:p>
                      <a:pPr algn="ctr"/>
                      <a:r>
                        <a:rPr kumimoji="1" lang="ja-JP" altLang="en-US" sz="900" dirty="0">
                          <a:latin typeface="BIZ UDPゴシック" panose="020B0400000000000000" pitchFamily="50" charset="-128"/>
                          <a:ea typeface="BIZ UDPゴシック" panose="020B0400000000000000" pitchFamily="50" charset="-128"/>
                        </a:rPr>
                        <a:t>損益計算書</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事業計画書</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32482553"/>
                  </a:ext>
                </a:extLst>
              </a:tr>
              <a:tr h="1384367">
                <a:tc>
                  <a:txBody>
                    <a:bodyPr/>
                    <a:lstStyle/>
                    <a:p>
                      <a:pPr algn="ctr">
                        <a:spcBef>
                          <a:spcPts val="300"/>
                        </a:spcBef>
                      </a:pPr>
                      <a:r>
                        <a:rPr kumimoji="1" lang="ja-JP" altLang="en-US" sz="900" b="1" dirty="0">
                          <a:latin typeface="BIZ UDPゴシック" panose="020B0400000000000000" pitchFamily="50" charset="-128"/>
                          <a:ea typeface="BIZ UDPゴシック" panose="020B0400000000000000" pitchFamily="50" charset="-128"/>
                        </a:rPr>
                        <a:t>④ 利益利率</a:t>
                      </a:r>
                      <a:endParaRPr kumimoji="1" lang="en-US" altLang="ja-JP" sz="500" b="1" dirty="0">
                        <a:latin typeface="BIZ UDPゴシック" panose="020B0400000000000000" pitchFamily="50" charset="-128"/>
                        <a:ea typeface="BIZ UDPゴシック" panose="020B0400000000000000" pitchFamily="50" charset="-128"/>
                      </a:endParaRPr>
                    </a:p>
                    <a:p>
                      <a:pPr algn="just">
                        <a:spcBef>
                          <a:spcPts val="300"/>
                        </a:spcBef>
                      </a:pPr>
                      <a:r>
                        <a:rPr kumimoji="1" lang="ja-JP" altLang="en-US" sz="700" dirty="0">
                          <a:latin typeface="BIZ UDPゴシック" panose="020B0400000000000000" pitchFamily="50" charset="-128"/>
                          <a:ea typeface="BIZ UDPゴシック" panose="020B0400000000000000" pitchFamily="50" charset="-128"/>
                        </a:rPr>
                        <a:t>損益計算書では、売上やそれに伴う利益率が評価されます。一般的に、成長が期待できる会社は、売上や利益が増加しがちです。これらについて割合を産出し、上昇していれば金融機関からの評価は高まります。例えば、利益率には「総資産経常利益率</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当期純損益</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総資産</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」や「売上高営業利益率</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営業利益</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売上高</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」などがあります。</a:t>
                      </a: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indent="0" algn="ctr" defTabSz="957838" rtl="0" eaLnBrk="1" latinLnBrk="0" hangingPunct="1">
                        <a:spcBef>
                          <a:spcPts val="300"/>
                        </a:spcBef>
                        <a:buFont typeface="+mj-ea"/>
                        <a:buNone/>
                      </a:pPr>
                      <a:r>
                        <a:rPr kumimoji="1" lang="ja-JP" altLang="en-US" sz="900" b="1" kern="1200" dirty="0">
                          <a:solidFill>
                            <a:schemeClr val="dk1"/>
                          </a:solidFill>
                          <a:latin typeface="BIZ UDPゴシック" panose="020B0400000000000000" pitchFamily="50" charset="-128"/>
                          <a:ea typeface="BIZ UDPゴシック" panose="020B0400000000000000" pitchFamily="50" charset="-128"/>
                          <a:cs typeface="+mn-cs"/>
                        </a:rPr>
                        <a:t>⑤ 成長率</a:t>
                      </a:r>
                      <a:endParaRPr kumimoji="1" lang="ja-JP" altLang="en-US" sz="500" b="1" kern="1200" dirty="0">
                        <a:solidFill>
                          <a:schemeClr val="dk1"/>
                        </a:solidFill>
                        <a:latin typeface="BIZ UDPゴシック" panose="020B0400000000000000" pitchFamily="50" charset="-128"/>
                        <a:ea typeface="BIZ UDPゴシック" panose="020B0400000000000000" pitchFamily="50" charset="-128"/>
                        <a:cs typeface="+mn-cs"/>
                      </a:endParaRPr>
                    </a:p>
                    <a:p>
                      <a:pPr marL="0" algn="just" defTabSz="957838" rtl="0" eaLnBrk="1" latinLnBrk="0" hangingPunct="1">
                        <a:spcBef>
                          <a:spcPts val="300"/>
                        </a:spcBef>
                      </a:pPr>
                      <a:r>
                        <a:rPr kumimoji="1" lang="ja-JP" altLang="en-US" sz="700" kern="1200" dirty="0">
                          <a:solidFill>
                            <a:schemeClr val="dk1"/>
                          </a:solidFill>
                          <a:latin typeface="BIZ UDPゴシック" panose="020B0400000000000000" pitchFamily="50" charset="-128"/>
                          <a:ea typeface="BIZ UDPゴシック" panose="020B0400000000000000" pitchFamily="50" charset="-128"/>
                          <a:cs typeface="+mn-cs"/>
                        </a:rPr>
                        <a:t>成長率はいくつもの指標を意味し、例えば「売上高増加率」や「営業利益増加率」「従業員増加率」などを指します。これらのうち、金融機関が損益計算書から読み取る数値は、売上高や営業利益に関わる部分です。主に「カネ」を評価し「ヒト」を評価するわけではありません。まず、同業他社や金融機関の基準と比較する、相対的な評価があります。著しく成長率が低いならば、金融機関からの評価が下がってしまうでしょう。</a:t>
                      </a: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indent="0" algn="ctr" defTabSz="957838" rtl="0" eaLnBrk="1" latinLnBrk="0" hangingPunct="1">
                        <a:spcBef>
                          <a:spcPts val="300"/>
                        </a:spcBef>
                        <a:buFont typeface="+mj-ea"/>
                        <a:buNone/>
                      </a:pPr>
                      <a:r>
                        <a:rPr kumimoji="1" lang="ja-JP" altLang="en-US" sz="900" b="1" kern="1200" dirty="0">
                          <a:solidFill>
                            <a:schemeClr val="dk1"/>
                          </a:solidFill>
                          <a:latin typeface="BIZ UDPゴシック" panose="020B0400000000000000" pitchFamily="50" charset="-128"/>
                          <a:ea typeface="BIZ UDPゴシック" panose="020B0400000000000000" pitchFamily="50" charset="-128"/>
                          <a:cs typeface="+mn-cs"/>
                        </a:rPr>
                        <a:t>⑥ 今後の予測</a:t>
                      </a:r>
                      <a:endParaRPr kumimoji="1" lang="ja-JP" altLang="en-US" sz="500" b="1" kern="1200" dirty="0">
                        <a:solidFill>
                          <a:schemeClr val="dk1"/>
                        </a:solidFill>
                        <a:latin typeface="BIZ UDPゴシック" panose="020B0400000000000000" pitchFamily="50" charset="-128"/>
                        <a:ea typeface="BIZ UDPゴシック" panose="020B0400000000000000" pitchFamily="50" charset="-128"/>
                        <a:cs typeface="+mn-cs"/>
                      </a:endParaRPr>
                    </a:p>
                    <a:p>
                      <a:pPr marL="0" algn="just" defTabSz="957838" rtl="0" eaLnBrk="1" latinLnBrk="0" hangingPunct="1">
                        <a:spcBef>
                          <a:spcPts val="300"/>
                        </a:spcBef>
                      </a:pPr>
                      <a:r>
                        <a:rPr kumimoji="1" lang="ja-JP" altLang="en-US" sz="700" kern="1200" dirty="0">
                          <a:solidFill>
                            <a:schemeClr val="dk1"/>
                          </a:solidFill>
                          <a:latin typeface="BIZ UDPゴシック" panose="020B0400000000000000" pitchFamily="50" charset="-128"/>
                          <a:ea typeface="BIZ UDPゴシック" panose="020B0400000000000000" pitchFamily="50" charset="-128"/>
                          <a:cs typeface="+mn-cs"/>
                        </a:rPr>
                        <a:t>事業計画書からは、今後の計画について細かく確認されます。融資の返済は、長期的に渡ることがあるため、中長期的な計画が重要だと考えましょう。もし、中長期的な計画が明確でなければ、金融機関は返済してもらえるかどうかの判断ができません。返済に充てる資金の調達方法が分からず、融資を渋ってしまうこともあるでしょう。計画を立てているかどうかは、金融機関に安心感を与えられるかどうかを左右します。</a:t>
                      </a: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4403198"/>
                  </a:ext>
                </a:extLst>
              </a:tr>
            </a:tbl>
          </a:graphicData>
        </a:graphic>
      </p:graphicFrame>
      <p:sp>
        <p:nvSpPr>
          <p:cNvPr id="70" name="正方形/長方形 69">
            <a:extLst>
              <a:ext uri="{FF2B5EF4-FFF2-40B4-BE49-F238E27FC236}">
                <a16:creationId xmlns:a16="http://schemas.microsoft.com/office/drawing/2014/main" id="{4AC99EAF-AB4E-40EE-BA0C-7A661AA5869F}"/>
              </a:ext>
            </a:extLst>
          </p:cNvPr>
          <p:cNvSpPr/>
          <p:nvPr/>
        </p:nvSpPr>
        <p:spPr>
          <a:xfrm>
            <a:off x="31445" y="2739802"/>
            <a:ext cx="6791457" cy="515566"/>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1F95349D-2CAC-4A24-8357-A75EE33C914F}"/>
              </a:ext>
            </a:extLst>
          </p:cNvPr>
          <p:cNvSpPr/>
          <p:nvPr/>
        </p:nvSpPr>
        <p:spPr>
          <a:xfrm>
            <a:off x="0" y="7685876"/>
            <a:ext cx="6876000" cy="1152128"/>
          </a:xfrm>
          <a:prstGeom prst="rect">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D7CC95DC-CE72-493D-8F65-99EAAA7B5CC5}"/>
              </a:ext>
            </a:extLst>
          </p:cNvPr>
          <p:cNvSpPr/>
          <p:nvPr/>
        </p:nvSpPr>
        <p:spPr>
          <a:xfrm>
            <a:off x="92305" y="1749395"/>
            <a:ext cx="6673391" cy="899349"/>
          </a:xfrm>
          <a:prstGeom prst="rect">
            <a:avLst/>
          </a:prstGeom>
          <a:solidFill>
            <a:srgbClr val="CCECFF">
              <a:alpha val="55686"/>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ja-JP" altLang="en-US" sz="900" dirty="0">
                <a:solidFill>
                  <a:schemeClr val="tx1"/>
                </a:solidFill>
                <a:effectLst>
                  <a:glow rad="127000">
                    <a:schemeClr val="bg1"/>
                  </a:glow>
                </a:effectLst>
                <a:latin typeface="BIZ UDPゴシック" panose="020B0400000000000000" pitchFamily="50" charset="-128"/>
                <a:ea typeface="BIZ UDPゴシック" panose="020B0400000000000000" pitchFamily="50" charset="-128"/>
              </a:rPr>
              <a:t>金融機関から融資を受ける際には、いわゆる審査に通過しなければなりません。独自の基準で審査され、条件を満たしていることで資金を調達できます。そのため、経営者としては、条件を満たせるように努力しなければなりません。</a:t>
            </a:r>
          </a:p>
          <a:p>
            <a:pPr>
              <a:spcAft>
                <a:spcPts val="300"/>
              </a:spcAft>
            </a:pPr>
            <a:r>
              <a:rPr lang="ja-JP" altLang="en-US" sz="900" dirty="0">
                <a:solidFill>
                  <a:schemeClr val="tx1"/>
                </a:solidFill>
                <a:effectLst>
                  <a:glow rad="127000">
                    <a:schemeClr val="bg1"/>
                  </a:glow>
                </a:effectLst>
                <a:latin typeface="BIZ UDPゴシック" panose="020B0400000000000000" pitchFamily="50" charset="-128"/>
                <a:ea typeface="BIZ UDPゴシック" panose="020B0400000000000000" pitchFamily="50" charset="-128"/>
              </a:rPr>
              <a:t>審査の基準は機密情報であり、明確な情報は公開されていない状況です。ただ、基本的な方針や評価のポイントは知れ渡っています。今回はそれらを踏まえて、融資を受けられるように会社を高評価してもらうポイントや秘訣を解説します。</a:t>
            </a:r>
            <a:endParaRPr lang="ja-JP" altLang="en-US" sz="800" dirty="0">
              <a:solidFill>
                <a:schemeClr val="tx1"/>
              </a:solidFill>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73" name="テキスト ボックス 72">
            <a:extLst>
              <a:ext uri="{FF2B5EF4-FFF2-40B4-BE49-F238E27FC236}">
                <a16:creationId xmlns:a16="http://schemas.microsoft.com/office/drawing/2014/main" id="{FF6885DC-C10F-4EA7-A5E3-85827C6BE4A6}"/>
              </a:ext>
            </a:extLst>
          </p:cNvPr>
          <p:cNvSpPr txBox="1"/>
          <p:nvPr/>
        </p:nvSpPr>
        <p:spPr>
          <a:xfrm>
            <a:off x="167432" y="704920"/>
            <a:ext cx="6544985" cy="461665"/>
          </a:xfrm>
          <a:prstGeom prst="rect">
            <a:avLst/>
          </a:prstGeom>
          <a:noFill/>
        </p:spPr>
        <p:txBody>
          <a:bodyPr wrap="square" rtlCol="0">
            <a:spAutoFit/>
          </a:bodyPr>
          <a:lstStyle/>
          <a:p>
            <a:pPr algn="ctr">
              <a:spcAft>
                <a:spcPts val="200"/>
              </a:spcAft>
            </a:pPr>
            <a:r>
              <a:rPr lang="ja-JP" altLang="en-US" sz="2400" dirty="0">
                <a:ln w="76200">
                  <a:solidFill>
                    <a:schemeClr val="bg1"/>
                  </a:solidFill>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あなたの会社は金融機関にこう評価されている！</a:t>
            </a:r>
          </a:p>
        </p:txBody>
      </p:sp>
      <p:sp>
        <p:nvSpPr>
          <p:cNvPr id="74" name="テキスト ボックス 73">
            <a:extLst>
              <a:ext uri="{FF2B5EF4-FFF2-40B4-BE49-F238E27FC236}">
                <a16:creationId xmlns:a16="http://schemas.microsoft.com/office/drawing/2014/main" id="{64A1FEBC-DDD0-4071-B153-A8F806407C72}"/>
              </a:ext>
            </a:extLst>
          </p:cNvPr>
          <p:cNvSpPr txBox="1"/>
          <p:nvPr/>
        </p:nvSpPr>
        <p:spPr>
          <a:xfrm>
            <a:off x="178124" y="704528"/>
            <a:ext cx="6536964" cy="461665"/>
          </a:xfrm>
          <a:prstGeom prst="rect">
            <a:avLst/>
          </a:prstGeom>
          <a:noFill/>
        </p:spPr>
        <p:txBody>
          <a:bodyPr wrap="square" rtlCol="0">
            <a:spAutoFit/>
          </a:bodyPr>
          <a:lstStyle/>
          <a:p>
            <a:pPr algn="ctr">
              <a:spcAft>
                <a:spcPts val="200"/>
              </a:spcAft>
            </a:pPr>
            <a:r>
              <a:rPr lang="ja-JP" altLang="en-US" sz="2400" dirty="0">
                <a:ln w="76200">
                  <a:noFill/>
                </a:ln>
                <a:solidFill>
                  <a:srgbClr val="3366FF"/>
                </a:solidFill>
                <a:latin typeface="HGP創英角ｺﾞｼｯｸUB" panose="020B0900000000000000" pitchFamily="50" charset="-128"/>
                <a:ea typeface="HGP創英角ｺﾞｼｯｸUB" panose="020B0900000000000000" pitchFamily="50" charset="-128"/>
              </a:rPr>
              <a:t>あなたの会社は金融機関にこう評価されている！</a:t>
            </a:r>
            <a:endParaRPr lang="en-US" altLang="ja-JP" sz="2400" dirty="0">
              <a:ln w="76200">
                <a:noFill/>
              </a:ln>
              <a:solidFill>
                <a:srgbClr val="3366FF"/>
              </a:solidFill>
              <a:latin typeface="HGP創英角ｺﾞｼｯｸUB" panose="020B0900000000000000" pitchFamily="50" charset="-128"/>
              <a:ea typeface="HGP創英角ｺﾞｼｯｸUB" panose="020B0900000000000000" pitchFamily="50" charset="-128"/>
            </a:endParaRPr>
          </a:p>
        </p:txBody>
      </p:sp>
      <p:grpSp>
        <p:nvGrpSpPr>
          <p:cNvPr id="75" name="グループ化 74">
            <a:extLst>
              <a:ext uri="{FF2B5EF4-FFF2-40B4-BE49-F238E27FC236}">
                <a16:creationId xmlns:a16="http://schemas.microsoft.com/office/drawing/2014/main" id="{4E6E8C14-034D-4F1E-9F36-76CB61F6F164}"/>
              </a:ext>
            </a:extLst>
          </p:cNvPr>
          <p:cNvGrpSpPr/>
          <p:nvPr/>
        </p:nvGrpSpPr>
        <p:grpSpPr>
          <a:xfrm>
            <a:off x="-19764" y="1053752"/>
            <a:ext cx="6900085" cy="652156"/>
            <a:chOff x="-19764" y="1185724"/>
            <a:chExt cx="6900085" cy="652156"/>
          </a:xfrm>
        </p:grpSpPr>
        <p:sp>
          <p:nvSpPr>
            <p:cNvPr id="76" name="テキスト ボックス 75">
              <a:extLst>
                <a:ext uri="{FF2B5EF4-FFF2-40B4-BE49-F238E27FC236}">
                  <a16:creationId xmlns:a16="http://schemas.microsoft.com/office/drawing/2014/main" id="{4031993B-4464-4E7C-94F6-0ACEF28DAF7B}"/>
                </a:ext>
              </a:extLst>
            </p:cNvPr>
            <p:cNvSpPr txBox="1"/>
            <p:nvPr/>
          </p:nvSpPr>
          <p:spPr>
            <a:xfrm>
              <a:off x="-1097" y="1191549"/>
              <a:ext cx="6859097" cy="646331"/>
            </a:xfrm>
            <a:prstGeom prst="rect">
              <a:avLst/>
            </a:prstGeom>
            <a:noFill/>
          </p:spPr>
          <p:txBody>
            <a:bodyPr wrap="square" rtlCol="0">
              <a:spAutoFit/>
            </a:bodyPr>
            <a:lstStyle/>
            <a:p>
              <a:pPr algn="ctr">
                <a:spcAft>
                  <a:spcPts val="200"/>
                </a:spcAft>
              </a:pPr>
              <a:r>
                <a:rPr lang="ja-JP" altLang="en-US" sz="3600" dirty="0">
                  <a:ln w="76200">
                    <a:solidFill>
                      <a:schemeClr val="bg1"/>
                    </a:solidFill>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融資につながる高評価のコツ</a:t>
              </a:r>
              <a:r>
                <a:rPr lang="en-US" altLang="ja-JP" sz="3600" dirty="0">
                  <a:ln w="76200">
                    <a:solidFill>
                      <a:schemeClr val="bg1"/>
                    </a:solidFill>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4</a:t>
              </a:r>
              <a:r>
                <a:rPr lang="ja-JP" altLang="en-US" sz="3600" dirty="0">
                  <a:ln w="76200">
                    <a:solidFill>
                      <a:schemeClr val="bg1"/>
                    </a:solidFill>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選</a:t>
              </a:r>
            </a:p>
          </p:txBody>
        </p:sp>
        <p:sp>
          <p:nvSpPr>
            <p:cNvPr id="77" name="テキスト ボックス 76">
              <a:extLst>
                <a:ext uri="{FF2B5EF4-FFF2-40B4-BE49-F238E27FC236}">
                  <a16:creationId xmlns:a16="http://schemas.microsoft.com/office/drawing/2014/main" id="{135D5AF7-D997-4C88-93E1-0EB62AC9124D}"/>
                </a:ext>
              </a:extLst>
            </p:cNvPr>
            <p:cNvSpPr txBox="1"/>
            <p:nvPr/>
          </p:nvSpPr>
          <p:spPr>
            <a:xfrm>
              <a:off x="-19764" y="1185724"/>
              <a:ext cx="6900085" cy="646331"/>
            </a:xfrm>
            <a:prstGeom prst="rect">
              <a:avLst/>
            </a:prstGeom>
            <a:noFill/>
          </p:spPr>
          <p:txBody>
            <a:bodyPr wrap="square" rtlCol="0">
              <a:spAutoFit/>
            </a:bodyPr>
            <a:lstStyle/>
            <a:p>
              <a:pPr algn="ctr">
                <a:spcAft>
                  <a:spcPts val="200"/>
                </a:spcAft>
              </a:pPr>
              <a:r>
                <a:rPr lang="ja-JP" altLang="en-US" sz="3600" dirty="0">
                  <a:ln w="76200">
                    <a:noFill/>
                  </a:ln>
                  <a:solidFill>
                    <a:srgbClr val="3366FF"/>
                  </a:solidFill>
                  <a:latin typeface="HGP創英角ｺﾞｼｯｸUB" panose="020B0900000000000000" pitchFamily="50" charset="-128"/>
                  <a:ea typeface="HGP創英角ｺﾞｼｯｸUB" panose="020B0900000000000000" pitchFamily="50" charset="-128"/>
                </a:rPr>
                <a:t>融資につながる高評価のコツ</a:t>
              </a:r>
              <a:r>
                <a:rPr lang="en-US" altLang="ja-JP" sz="3600" dirty="0">
                  <a:ln w="76200">
                    <a:noFill/>
                  </a:ln>
                  <a:solidFill>
                    <a:srgbClr val="3366FF"/>
                  </a:solidFill>
                  <a:latin typeface="HGP創英角ｺﾞｼｯｸUB" panose="020B0900000000000000" pitchFamily="50" charset="-128"/>
                  <a:ea typeface="HGP創英角ｺﾞｼｯｸUB" panose="020B0900000000000000" pitchFamily="50" charset="-128"/>
                </a:rPr>
                <a:t>4</a:t>
              </a:r>
              <a:r>
                <a:rPr lang="ja-JP" altLang="en-US" sz="3600" dirty="0">
                  <a:ln w="76200">
                    <a:noFill/>
                  </a:ln>
                  <a:solidFill>
                    <a:srgbClr val="3366FF"/>
                  </a:solidFill>
                  <a:latin typeface="HGP創英角ｺﾞｼｯｸUB" panose="020B0900000000000000" pitchFamily="50" charset="-128"/>
                  <a:ea typeface="HGP創英角ｺﾞｼｯｸUB" panose="020B0900000000000000" pitchFamily="50" charset="-128"/>
                </a:rPr>
                <a:t>選</a:t>
              </a:r>
              <a:endParaRPr lang="en-US" altLang="ja-JP" sz="3600" dirty="0">
                <a:ln w="76200">
                  <a:noFill/>
                </a:ln>
                <a:solidFill>
                  <a:srgbClr val="3366FF"/>
                </a:solidFill>
                <a:latin typeface="HGP創英角ｺﾞｼｯｸUB" panose="020B0900000000000000" pitchFamily="50" charset="-128"/>
                <a:ea typeface="HGP創英角ｺﾞｼｯｸUB" panose="020B0900000000000000" pitchFamily="50" charset="-128"/>
              </a:endParaRPr>
            </a:p>
          </p:txBody>
        </p:sp>
      </p:grpSp>
      <p:sp>
        <p:nvSpPr>
          <p:cNvPr id="78" name="正方形/長方形 77">
            <a:extLst>
              <a:ext uri="{FF2B5EF4-FFF2-40B4-BE49-F238E27FC236}">
                <a16:creationId xmlns:a16="http://schemas.microsoft.com/office/drawing/2014/main" id="{C023FA8A-42B1-43AE-AB0E-38EB4B97A4C9}"/>
              </a:ext>
            </a:extLst>
          </p:cNvPr>
          <p:cNvSpPr/>
          <p:nvPr/>
        </p:nvSpPr>
        <p:spPr>
          <a:xfrm>
            <a:off x="2250344" y="2740753"/>
            <a:ext cx="4569382" cy="523220"/>
          </a:xfrm>
          <a:prstGeom prst="rect">
            <a:avLst/>
          </a:prstGeom>
          <a:ln>
            <a:noFill/>
          </a:ln>
        </p:spPr>
        <p:txBody>
          <a:bodyPr wrap="square" anchor="ctr">
            <a:spAutoFit/>
          </a:bodyPr>
          <a:lstStyle/>
          <a:p>
            <a:pPr algn="just"/>
            <a:r>
              <a:rPr lang="ja-JP" altLang="en-US" sz="700" dirty="0">
                <a:latin typeface="BIZ UDPゴシック" panose="020B0400000000000000" pitchFamily="50" charset="-128"/>
                <a:ea typeface="BIZ UDPゴシック" panose="020B0400000000000000" pitchFamily="50" charset="-128"/>
              </a:rPr>
              <a:t>金融機関が流出された決算書の内容を分析し、点数付けする行為を指します。一般社団法人</a:t>
            </a:r>
            <a:r>
              <a:rPr lang="en-US" altLang="ja-JP" sz="700" dirty="0">
                <a:latin typeface="BIZ UDPゴシック" panose="020B0400000000000000" pitchFamily="50" charset="-128"/>
                <a:ea typeface="BIZ UDPゴシック" panose="020B0400000000000000" pitchFamily="50" charset="-128"/>
              </a:rPr>
              <a:t>CRD</a:t>
            </a:r>
            <a:r>
              <a:rPr lang="ja-JP" altLang="en-US" sz="700" dirty="0">
                <a:latin typeface="BIZ UDPゴシック" panose="020B0400000000000000" pitchFamily="50" charset="-128"/>
                <a:ea typeface="BIZ UDPゴシック" panose="020B0400000000000000" pitchFamily="50" charset="-128"/>
              </a:rPr>
              <a:t>協会と呼ばれるものがあり、これらと金融機関が連携して、点数を計算する仕組みです。単純に提出された決算書の情報を分析するだけではなく、蓄積されたデータから「倒産の予兆はあるかどうか」を分析しています。膨大なデータを活用して分析しているため、非常に信頼性が高いと評価されていることが特徴です。</a:t>
            </a:r>
          </a:p>
        </p:txBody>
      </p:sp>
      <p:sp>
        <p:nvSpPr>
          <p:cNvPr id="79" name="正方形/長方形 78">
            <a:extLst>
              <a:ext uri="{FF2B5EF4-FFF2-40B4-BE49-F238E27FC236}">
                <a16:creationId xmlns:a16="http://schemas.microsoft.com/office/drawing/2014/main" id="{82CFCA5E-53E7-4B25-BE11-842559AC1723}"/>
              </a:ext>
            </a:extLst>
          </p:cNvPr>
          <p:cNvSpPr/>
          <p:nvPr/>
        </p:nvSpPr>
        <p:spPr>
          <a:xfrm>
            <a:off x="31444" y="2740267"/>
            <a:ext cx="72000" cy="51556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18282368-DF17-4409-AA87-A9FF2069DD64}"/>
              </a:ext>
            </a:extLst>
          </p:cNvPr>
          <p:cNvSpPr txBox="1"/>
          <p:nvPr/>
        </p:nvSpPr>
        <p:spPr>
          <a:xfrm>
            <a:off x="70912" y="8099340"/>
            <a:ext cx="1656000" cy="738664"/>
          </a:xfrm>
          <a:prstGeom prst="rect">
            <a:avLst/>
          </a:prstGeom>
          <a:noFill/>
          <a:ln>
            <a:noFill/>
          </a:ln>
        </p:spPr>
        <p:txBody>
          <a:bodyPr wrap="square" rtlCol="0" anchor="t">
            <a:spAutoFit/>
          </a:bodyPr>
          <a:lstStyle/>
          <a:p>
            <a:pPr algn="just"/>
            <a:r>
              <a:rPr kumimoji="1" lang="ja-JP" altLang="en-US" sz="700" dirty="0">
                <a:latin typeface="BIZ UDPゴシック" panose="020B0400000000000000" pitchFamily="50" charset="-128"/>
                <a:ea typeface="BIZ UDPゴシック" panose="020B0400000000000000" pitchFamily="50" charset="-128"/>
              </a:rPr>
              <a:t>金融機関への提出を踏まえて</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資金繰り表</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を作成しましょう！</a:t>
            </a:r>
            <a:r>
              <a:rPr lang="ja-JP" altLang="en-US" sz="700" dirty="0">
                <a:latin typeface="BIZ UDPゴシック" panose="020B0400000000000000" pitchFamily="50" charset="-128"/>
                <a:ea typeface="BIZ UDPゴシック" panose="020B0400000000000000" pitchFamily="50" charset="-128"/>
              </a:rPr>
              <a:t>資金不足時期と金額を明確にすることで売上の増加や原価の軽減など改善策を実行することで、</a:t>
            </a:r>
            <a:r>
              <a:rPr kumimoji="1" lang="ja-JP" altLang="en-US" sz="700" dirty="0">
                <a:latin typeface="BIZ UDPゴシック" panose="020B0400000000000000" pitchFamily="50" charset="-128"/>
                <a:ea typeface="BIZ UDPゴシック" panose="020B0400000000000000" pitchFamily="50" charset="-128"/>
              </a:rPr>
              <a:t>借り換えなどの融資という選択肢もあります。</a:t>
            </a:r>
          </a:p>
        </p:txBody>
      </p:sp>
      <p:sp>
        <p:nvSpPr>
          <p:cNvPr id="81" name="テキスト ボックス 80">
            <a:extLst>
              <a:ext uri="{FF2B5EF4-FFF2-40B4-BE49-F238E27FC236}">
                <a16:creationId xmlns:a16="http://schemas.microsoft.com/office/drawing/2014/main" id="{A217BFDF-E854-4458-B777-58A186AB191A}"/>
              </a:ext>
            </a:extLst>
          </p:cNvPr>
          <p:cNvSpPr txBox="1"/>
          <p:nvPr/>
        </p:nvSpPr>
        <p:spPr>
          <a:xfrm>
            <a:off x="1761652" y="8099340"/>
            <a:ext cx="1656000" cy="738664"/>
          </a:xfrm>
          <a:prstGeom prst="rect">
            <a:avLst/>
          </a:prstGeom>
          <a:noFill/>
          <a:ln>
            <a:noFill/>
          </a:ln>
        </p:spPr>
        <p:txBody>
          <a:bodyPr wrap="square" rtlCol="0" anchor="t">
            <a:spAutoFit/>
          </a:bodyPr>
          <a:lstStyle/>
          <a:p>
            <a:pPr algn="just"/>
            <a:r>
              <a:rPr lang="ja-JP" altLang="en-US" sz="700" dirty="0">
                <a:latin typeface="BIZ UDPゴシック" panose="020B0400000000000000" pitchFamily="50" charset="-128"/>
                <a:ea typeface="BIZ UDPゴシック" panose="020B0400000000000000" pitchFamily="50" charset="-128"/>
              </a:rPr>
              <a:t>目標を定めておけば「達成できているかどうか」を示せます。理想ではなく、現実的に達成できる値を設定しましょう。最新化する前に前回計画時の前提条件の見直しから進めましょう！</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82" name="テキスト ボックス 81">
            <a:extLst>
              <a:ext uri="{FF2B5EF4-FFF2-40B4-BE49-F238E27FC236}">
                <a16:creationId xmlns:a16="http://schemas.microsoft.com/office/drawing/2014/main" id="{7B41870C-81B5-4A40-AD1C-4E052941243B}"/>
              </a:ext>
            </a:extLst>
          </p:cNvPr>
          <p:cNvSpPr txBox="1"/>
          <p:nvPr/>
        </p:nvSpPr>
        <p:spPr>
          <a:xfrm>
            <a:off x="3452392" y="8099340"/>
            <a:ext cx="1656000" cy="630942"/>
          </a:xfrm>
          <a:prstGeom prst="rect">
            <a:avLst/>
          </a:prstGeom>
          <a:noFill/>
          <a:ln>
            <a:noFill/>
          </a:ln>
        </p:spPr>
        <p:txBody>
          <a:bodyPr wrap="square" rtlCol="0" anchor="t">
            <a:spAutoFit/>
          </a:bodyPr>
          <a:lstStyle/>
          <a:p>
            <a:pPr algn="just"/>
            <a:r>
              <a:rPr lang="ja-JP" altLang="en-US" sz="700" dirty="0">
                <a:latin typeface="BIZ UDPゴシック" panose="020B0400000000000000" pitchFamily="50" charset="-128"/>
                <a:ea typeface="BIZ UDPゴシック" panose="020B0400000000000000" pitchFamily="50" charset="-128"/>
              </a:rPr>
              <a:t>「総資本のうち純資産の占める割合」を示す値である自己資本比率を高められるように意識しましょう！総資本を減少させ黒字の拡大を目指しましょう。</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83" name="テキスト ボックス 82">
            <a:extLst>
              <a:ext uri="{FF2B5EF4-FFF2-40B4-BE49-F238E27FC236}">
                <a16:creationId xmlns:a16="http://schemas.microsoft.com/office/drawing/2014/main" id="{49AACFB1-74F6-42F2-840E-3A31645FF9F6}"/>
              </a:ext>
            </a:extLst>
          </p:cNvPr>
          <p:cNvSpPr txBox="1"/>
          <p:nvPr/>
        </p:nvSpPr>
        <p:spPr>
          <a:xfrm>
            <a:off x="5143132" y="8099340"/>
            <a:ext cx="1656000" cy="738664"/>
          </a:xfrm>
          <a:prstGeom prst="rect">
            <a:avLst/>
          </a:prstGeom>
          <a:noFill/>
          <a:ln>
            <a:noFill/>
          </a:ln>
        </p:spPr>
        <p:txBody>
          <a:bodyPr wrap="square" rtlCol="0" anchor="t">
            <a:spAutoFit/>
          </a:bodyPr>
          <a:lstStyle/>
          <a:p>
            <a:pPr algn="just"/>
            <a:r>
              <a:rPr lang="ja-JP" altLang="en-US" sz="700" dirty="0">
                <a:latin typeface="BIZ UDPゴシック" panose="020B0400000000000000" pitchFamily="50" charset="-128"/>
                <a:ea typeface="BIZ UDPゴシック" panose="020B0400000000000000" pitchFamily="50" charset="-128"/>
              </a:rPr>
              <a:t>一般用には</a:t>
            </a:r>
            <a:r>
              <a:rPr lang="en-US" altLang="ja-JP" sz="700" dirty="0">
                <a:latin typeface="BIZ UDPゴシック" panose="020B0400000000000000" pitchFamily="50" charset="-128"/>
                <a:ea typeface="BIZ UDPゴシック" panose="020B0400000000000000" pitchFamily="50" charset="-128"/>
              </a:rPr>
              <a:t>10</a:t>
            </a:r>
            <a:r>
              <a:rPr lang="ja-JP" altLang="en-US" sz="700" dirty="0">
                <a:latin typeface="BIZ UDPゴシック" panose="020B0400000000000000" pitchFamily="50" charset="-128"/>
                <a:ea typeface="BIZ UDPゴシック" panose="020B0400000000000000" pitchFamily="50" charset="-128"/>
              </a:rPr>
              <a:t>年以内であれば問題ないとされますが、高評価を目指すなら</a:t>
            </a:r>
            <a:r>
              <a:rPr lang="en-US" altLang="ja-JP" sz="700" dirty="0">
                <a:latin typeface="BIZ UDPゴシック" panose="020B0400000000000000" pitchFamily="50" charset="-128"/>
                <a:ea typeface="BIZ UDPゴシック" panose="020B0400000000000000" pitchFamily="50" charset="-128"/>
              </a:rPr>
              <a:t>7</a:t>
            </a:r>
            <a:r>
              <a:rPr lang="ja-JP" altLang="en-US" sz="700" dirty="0">
                <a:latin typeface="BIZ UDPゴシック" panose="020B0400000000000000" pitchFamily="50" charset="-128"/>
                <a:ea typeface="BIZ UDPゴシック" panose="020B0400000000000000" pitchFamily="50" charset="-128"/>
              </a:rPr>
              <a:t>年以内まで短縮が理想です。年数を短縮するには利益の最大化を目指し会社に残るお金を増やしましょう！</a:t>
            </a:r>
            <a:endParaRPr lang="en-US" altLang="ja-JP" sz="700" dirty="0">
              <a:latin typeface="BIZ UDPゴシック" panose="020B0400000000000000" pitchFamily="50" charset="-128"/>
              <a:ea typeface="BIZ UDPゴシック" panose="020B0400000000000000" pitchFamily="50" charset="-128"/>
            </a:endParaRPr>
          </a:p>
        </p:txBody>
      </p:sp>
      <p:sp>
        <p:nvSpPr>
          <p:cNvPr id="84" name="正方形/長方形 83">
            <a:extLst>
              <a:ext uri="{FF2B5EF4-FFF2-40B4-BE49-F238E27FC236}">
                <a16:creationId xmlns:a16="http://schemas.microsoft.com/office/drawing/2014/main" id="{E06282CF-678F-4296-951E-D14A6CBE8095}"/>
              </a:ext>
            </a:extLst>
          </p:cNvPr>
          <p:cNvSpPr/>
          <p:nvPr/>
        </p:nvSpPr>
        <p:spPr>
          <a:xfrm>
            <a:off x="-4237" y="7545288"/>
            <a:ext cx="6876000" cy="276999"/>
          </a:xfrm>
          <a:prstGeom prst="rect">
            <a:avLst/>
          </a:prstGeom>
          <a:solidFill>
            <a:schemeClr val="accent6">
              <a:lumMod val="75000"/>
            </a:schemeClr>
          </a:solidFill>
          <a:effectLst/>
        </p:spPr>
        <p:txBody>
          <a:bodyPr wrap="square">
            <a:spAutoFit/>
          </a:bodyPr>
          <a:lstStyle/>
          <a:p>
            <a:pPr algn="ctr"/>
            <a:r>
              <a:rPr lang="ja-JP" altLang="en-US" sz="1200" b="1" spc="300" dirty="0">
                <a:solidFill>
                  <a:schemeClr val="bg1"/>
                </a:solidFill>
                <a:latin typeface="BIZ UDPゴシック" panose="020B0400000000000000" pitchFamily="50" charset="-128"/>
                <a:ea typeface="BIZ UDPゴシック" panose="020B0400000000000000" pitchFamily="50" charset="-128"/>
              </a:rPr>
              <a:t>金融機関から高評価を得て融資につなげるコツ</a:t>
            </a:r>
            <a:r>
              <a:rPr lang="en-US" altLang="ja-JP" sz="1200" b="1" spc="300" dirty="0">
                <a:solidFill>
                  <a:schemeClr val="bg1"/>
                </a:solidFill>
                <a:latin typeface="BIZ UDPゴシック" panose="020B0400000000000000" pitchFamily="50" charset="-128"/>
                <a:ea typeface="BIZ UDPゴシック" panose="020B0400000000000000" pitchFamily="50" charset="-128"/>
              </a:rPr>
              <a:t>4</a:t>
            </a:r>
            <a:r>
              <a:rPr lang="ja-JP" altLang="en-US" sz="1200" b="1" spc="300" dirty="0">
                <a:solidFill>
                  <a:schemeClr val="bg1"/>
                </a:solidFill>
                <a:latin typeface="BIZ UDPゴシック" panose="020B0400000000000000" pitchFamily="50" charset="-128"/>
                <a:ea typeface="BIZ UDPゴシック" panose="020B0400000000000000" pitchFamily="50" charset="-128"/>
              </a:rPr>
              <a:t>選！</a:t>
            </a:r>
            <a:endParaRPr lang="ja-JP" altLang="en-US" sz="1600" b="1" spc="300" dirty="0">
              <a:solidFill>
                <a:schemeClr val="bg1"/>
              </a:solidFill>
              <a:latin typeface="BIZ UDPゴシック" panose="020B0400000000000000" pitchFamily="50" charset="-128"/>
              <a:ea typeface="BIZ UDPゴシック" panose="020B0400000000000000" pitchFamily="50" charset="-128"/>
            </a:endParaRPr>
          </a:p>
        </p:txBody>
      </p:sp>
      <p:sp>
        <p:nvSpPr>
          <p:cNvPr id="85" name="正方形/長方形 84">
            <a:extLst>
              <a:ext uri="{FF2B5EF4-FFF2-40B4-BE49-F238E27FC236}">
                <a16:creationId xmlns:a16="http://schemas.microsoft.com/office/drawing/2014/main" id="{77EFE149-43F2-498C-8EBD-E4B2AF3DB9CB}"/>
              </a:ext>
            </a:extLst>
          </p:cNvPr>
          <p:cNvSpPr/>
          <p:nvPr/>
        </p:nvSpPr>
        <p:spPr>
          <a:xfrm>
            <a:off x="38274" y="2776864"/>
            <a:ext cx="2329909" cy="469359"/>
          </a:xfrm>
          <a:prstGeom prst="rect">
            <a:avLst/>
          </a:prstGeom>
          <a:noFill/>
        </p:spPr>
        <p:txBody>
          <a:bodyPr wrap="square" anchor="ctr">
            <a:spAutoFit/>
          </a:bodyPr>
          <a:lstStyle/>
          <a:p>
            <a:pPr algn="ctr">
              <a:spcAft>
                <a:spcPts val="300"/>
              </a:spcAft>
            </a:pPr>
            <a:r>
              <a:rPr lang="ja-JP" altLang="en-US" sz="1100" dirty="0">
                <a:latin typeface="BIZ UDPゴシック" panose="020B0400000000000000" pitchFamily="50" charset="-128"/>
                <a:ea typeface="BIZ UDPゴシック" panose="020B0400000000000000" pitchFamily="50" charset="-128"/>
              </a:rPr>
              <a:t>金融機関では</a:t>
            </a:r>
            <a:endParaRPr lang="en-US" altLang="ja-JP" sz="1100" dirty="0">
              <a:latin typeface="BIZ UDPゴシック" panose="020B0400000000000000" pitchFamily="50" charset="-128"/>
              <a:ea typeface="BIZ UDPゴシック" panose="020B0400000000000000" pitchFamily="50" charset="-128"/>
            </a:endParaRPr>
          </a:p>
          <a:p>
            <a:pPr algn="ctr">
              <a:spcAft>
                <a:spcPts val="300"/>
              </a:spcAft>
            </a:pPr>
            <a:r>
              <a:rPr lang="en-US" altLang="ja-JP" sz="1100" b="1" dirty="0">
                <a:solidFill>
                  <a:schemeClr val="accent6">
                    <a:lumMod val="75000"/>
                  </a:schemeClr>
                </a:solidFill>
                <a:latin typeface="BIZ UDPゴシック" panose="020B0400000000000000" pitchFamily="50" charset="-128"/>
                <a:ea typeface="BIZ UDPゴシック" panose="020B0400000000000000" pitchFamily="50" charset="-128"/>
              </a:rPr>
              <a:t>CRD</a:t>
            </a:r>
            <a:r>
              <a:rPr lang="ja-JP" altLang="en-US" sz="1100" b="1" dirty="0">
                <a:solidFill>
                  <a:schemeClr val="accent6">
                    <a:lumMod val="75000"/>
                  </a:schemeClr>
                </a:solidFill>
                <a:latin typeface="BIZ UDPゴシック" panose="020B0400000000000000" pitchFamily="50" charset="-128"/>
                <a:ea typeface="BIZ UDPゴシック" panose="020B0400000000000000" pitchFamily="50" charset="-128"/>
              </a:rPr>
              <a:t>スコア</a:t>
            </a:r>
            <a:r>
              <a:rPr lang="ja-JP" altLang="en-US" sz="1100" dirty="0">
                <a:latin typeface="BIZ UDPゴシック" panose="020B0400000000000000" pitchFamily="50" charset="-128"/>
                <a:ea typeface="BIZ UDPゴシック" panose="020B0400000000000000" pitchFamily="50" charset="-128"/>
              </a:rPr>
              <a:t>を活用した評価が基本</a:t>
            </a:r>
            <a:endParaRPr lang="ja-JP" altLang="en-US" sz="1400" dirty="0">
              <a:latin typeface="BIZ UDPゴシック" panose="020B0400000000000000" pitchFamily="50" charset="-128"/>
              <a:ea typeface="BIZ UDPゴシック" panose="020B0400000000000000" pitchFamily="50" charset="-128"/>
            </a:endParaRPr>
          </a:p>
        </p:txBody>
      </p:sp>
      <p:pic>
        <p:nvPicPr>
          <p:cNvPr id="86" name="図 85">
            <a:extLst>
              <a:ext uri="{FF2B5EF4-FFF2-40B4-BE49-F238E27FC236}">
                <a16:creationId xmlns:a16="http://schemas.microsoft.com/office/drawing/2014/main" id="{779D8476-21CB-4BBF-BFF3-1FBE4C5204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7702" y="3340079"/>
            <a:ext cx="549255" cy="388785"/>
          </a:xfrm>
          <a:prstGeom prst="rect">
            <a:avLst/>
          </a:prstGeom>
        </p:spPr>
      </p:pic>
      <p:sp>
        <p:nvSpPr>
          <p:cNvPr id="87" name="正方形/長方形 86">
            <a:extLst>
              <a:ext uri="{FF2B5EF4-FFF2-40B4-BE49-F238E27FC236}">
                <a16:creationId xmlns:a16="http://schemas.microsoft.com/office/drawing/2014/main" id="{DDAD2308-4916-4E4C-869E-1A2CF45D60C0}"/>
              </a:ext>
            </a:extLst>
          </p:cNvPr>
          <p:cNvSpPr/>
          <p:nvPr/>
        </p:nvSpPr>
        <p:spPr>
          <a:xfrm>
            <a:off x="208659" y="7845132"/>
            <a:ext cx="1380506" cy="276999"/>
          </a:xfrm>
          <a:prstGeom prst="rect">
            <a:avLst/>
          </a:prstGeom>
        </p:spPr>
        <p:txBody>
          <a:bodyPr wrap="none">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資金繰りの見直し</a:t>
            </a:r>
            <a:endParaRPr lang="en-US" altLang="ja-JP" sz="1200" b="1" dirty="0">
              <a:solidFill>
                <a:schemeClr val="accent6">
                  <a:lumMod val="75000"/>
                </a:schemeClr>
              </a:solidFill>
              <a:latin typeface="BIZ UDPゴシック" panose="020B0400000000000000" pitchFamily="50" charset="-128"/>
              <a:ea typeface="BIZ UDPゴシック" panose="020B0400000000000000" pitchFamily="50" charset="-128"/>
            </a:endParaRPr>
          </a:p>
        </p:txBody>
      </p:sp>
      <p:sp>
        <p:nvSpPr>
          <p:cNvPr id="88" name="正方形/長方形 87">
            <a:extLst>
              <a:ext uri="{FF2B5EF4-FFF2-40B4-BE49-F238E27FC236}">
                <a16:creationId xmlns:a16="http://schemas.microsoft.com/office/drawing/2014/main" id="{A97298C4-04FA-47C4-A214-AB7DACA8FD2D}"/>
              </a:ext>
            </a:extLst>
          </p:cNvPr>
          <p:cNvSpPr/>
          <p:nvPr/>
        </p:nvSpPr>
        <p:spPr>
          <a:xfrm>
            <a:off x="827187" y="9173451"/>
            <a:ext cx="5984033" cy="461665"/>
          </a:xfrm>
          <a:prstGeom prst="rect">
            <a:avLst/>
          </a:prstGeom>
          <a:noFill/>
        </p:spPr>
        <p:txBody>
          <a:bodyPr wrap="square" anchor="ctr">
            <a:spAutoFit/>
          </a:bodyPr>
          <a:lstStyle/>
          <a:p>
            <a:pPr algn="just">
              <a:spcBef>
                <a:spcPts val="300"/>
              </a:spcBef>
              <a:spcAft>
                <a:spcPts val="300"/>
              </a:spcAft>
            </a:pPr>
            <a:r>
              <a:rPr lang="ja-JP" altLang="en-US" sz="800" dirty="0">
                <a:latin typeface="BIZ UDPゴシック" panose="020B0400000000000000" pitchFamily="50" charset="-128"/>
                <a:ea typeface="BIZ UDPゴシック" panose="020B0400000000000000" pitchFamily="50" charset="-128"/>
              </a:rPr>
              <a:t>金融機関から融資してもらうためには、会社の評価を高めることが大切です。審査に必要な書類の内容を精査し、良い融資先であることをアピールしなければなりません。ただ、虚偽の記載はできないため、実際に会社の経営で改善していくことが求められます。貸借対照表や損益計算書など、金融機関が重視する数値の改善を目指しましょう。詳しくはお問い合わせください♪</a:t>
            </a:r>
          </a:p>
        </p:txBody>
      </p:sp>
      <p:pic>
        <p:nvPicPr>
          <p:cNvPr id="89" name="図 88">
            <a:extLst>
              <a:ext uri="{FF2B5EF4-FFF2-40B4-BE49-F238E27FC236}">
                <a16:creationId xmlns:a16="http://schemas.microsoft.com/office/drawing/2014/main" id="{A0BD0551-CA42-4698-BBBB-A807B4FAF1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624" y="9060884"/>
            <a:ext cx="859526" cy="644644"/>
          </a:xfrm>
          <a:prstGeom prst="rect">
            <a:avLst/>
          </a:prstGeom>
        </p:spPr>
      </p:pic>
      <p:sp>
        <p:nvSpPr>
          <p:cNvPr id="90" name="テキスト ボックス 89">
            <a:extLst>
              <a:ext uri="{FF2B5EF4-FFF2-40B4-BE49-F238E27FC236}">
                <a16:creationId xmlns:a16="http://schemas.microsoft.com/office/drawing/2014/main" id="{0174F4A6-BD47-4EFA-9FC5-DAFE94553195}"/>
              </a:ext>
            </a:extLst>
          </p:cNvPr>
          <p:cNvSpPr txBox="1"/>
          <p:nvPr/>
        </p:nvSpPr>
        <p:spPr>
          <a:xfrm>
            <a:off x="764704" y="8932490"/>
            <a:ext cx="4300518" cy="246221"/>
          </a:xfrm>
          <a:prstGeom prst="rect">
            <a:avLst/>
          </a:prstGeom>
          <a:noFill/>
          <a:ln>
            <a:noFill/>
          </a:ln>
        </p:spPr>
        <p:txBody>
          <a:bodyPr wrap="square" rtlCol="0">
            <a:spAutoFit/>
          </a:bodyPr>
          <a:lstStyle/>
          <a:p>
            <a:pPr>
              <a:spcAft>
                <a:spcPts val="300"/>
              </a:spcAft>
            </a:pPr>
            <a:r>
              <a:rPr kumimoji="1" lang="ja-JP" altLang="en-US" sz="1000" b="1" spc="300" dirty="0">
                <a:solidFill>
                  <a:schemeClr val="accent6">
                    <a:lumMod val="50000"/>
                  </a:schemeClr>
                </a:solidFill>
                <a:latin typeface="BIZ UDPゴシック" panose="020B0400000000000000" pitchFamily="50" charset="-128"/>
                <a:ea typeface="BIZ UDPゴシック" panose="020B0400000000000000" pitchFamily="50" charset="-128"/>
              </a:rPr>
              <a:t>◆当事務所で現状の財務診断受けてみませんか？◆</a:t>
            </a:r>
          </a:p>
        </p:txBody>
      </p:sp>
      <p:sp>
        <p:nvSpPr>
          <p:cNvPr id="91" name="正方形/長方形 90">
            <a:extLst>
              <a:ext uri="{FF2B5EF4-FFF2-40B4-BE49-F238E27FC236}">
                <a16:creationId xmlns:a16="http://schemas.microsoft.com/office/drawing/2014/main" id="{313CE0B9-C63C-48A3-8747-9EF65CB5E560}"/>
              </a:ext>
            </a:extLst>
          </p:cNvPr>
          <p:cNvSpPr/>
          <p:nvPr/>
        </p:nvSpPr>
        <p:spPr>
          <a:xfrm>
            <a:off x="1881766" y="7845132"/>
            <a:ext cx="1415773" cy="276999"/>
          </a:xfrm>
          <a:prstGeom prst="rect">
            <a:avLst/>
          </a:prstGeom>
        </p:spPr>
        <p:txBody>
          <a:bodyPr wrap="none">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事業計画の最新化</a:t>
            </a:r>
          </a:p>
        </p:txBody>
      </p:sp>
      <p:sp>
        <p:nvSpPr>
          <p:cNvPr id="92" name="正方形/長方形 91">
            <a:extLst>
              <a:ext uri="{FF2B5EF4-FFF2-40B4-BE49-F238E27FC236}">
                <a16:creationId xmlns:a16="http://schemas.microsoft.com/office/drawing/2014/main" id="{8A7AF045-6C41-477D-B5B7-60CCD98F5314}"/>
              </a:ext>
            </a:extLst>
          </p:cNvPr>
          <p:cNvSpPr/>
          <p:nvPr/>
        </p:nvSpPr>
        <p:spPr>
          <a:xfrm>
            <a:off x="3495562" y="7845132"/>
            <a:ext cx="1569660" cy="276999"/>
          </a:xfrm>
          <a:prstGeom prst="rect">
            <a:avLst/>
          </a:prstGeom>
        </p:spPr>
        <p:txBody>
          <a:bodyPr wrap="none">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自己資本比率の向上</a:t>
            </a:r>
          </a:p>
        </p:txBody>
      </p:sp>
      <p:sp>
        <p:nvSpPr>
          <p:cNvPr id="93" name="正方形/長方形 92">
            <a:extLst>
              <a:ext uri="{FF2B5EF4-FFF2-40B4-BE49-F238E27FC236}">
                <a16:creationId xmlns:a16="http://schemas.microsoft.com/office/drawing/2014/main" id="{5B041EB2-BC8C-4D55-A425-088EAE202655}"/>
              </a:ext>
            </a:extLst>
          </p:cNvPr>
          <p:cNvSpPr/>
          <p:nvPr/>
        </p:nvSpPr>
        <p:spPr>
          <a:xfrm>
            <a:off x="5186302" y="7845132"/>
            <a:ext cx="1569660" cy="276999"/>
          </a:xfrm>
          <a:prstGeom prst="rect">
            <a:avLst/>
          </a:prstGeom>
        </p:spPr>
        <p:txBody>
          <a:bodyPr wrap="none">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債務償還年数の短縮</a:t>
            </a:r>
          </a:p>
        </p:txBody>
      </p:sp>
    </p:spTree>
    <p:extLst>
      <p:ext uri="{BB962C8B-B14F-4D97-AF65-F5344CB8AC3E}">
        <p14:creationId xmlns:p14="http://schemas.microsoft.com/office/powerpoint/2010/main" val="16919392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2174</TotalTime>
  <Words>1266</Words>
  <Application>Microsoft Office PowerPoint</Application>
  <PresentationFormat>A4 210 x 297 mm</PresentationFormat>
  <Paragraphs>44</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HGP創英角ｺﾞｼｯｸUB</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Fujimoto Hidetoshi</dc:creator>
  <cp:lastModifiedBy>O365</cp:lastModifiedBy>
  <cp:revision>220</cp:revision>
  <dcterms:created xsi:type="dcterms:W3CDTF">2014-07-08T10:06:15Z</dcterms:created>
  <dcterms:modified xsi:type="dcterms:W3CDTF">2023-10-31T07:27:32Z</dcterms:modified>
</cp:coreProperties>
</file>